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Lst>
  <p:notesMasterIdLst>
    <p:notesMasterId r:id="rId99"/>
  </p:notesMasterIdLst>
  <p:sldIdLst>
    <p:sldId id="273" r:id="rId3"/>
    <p:sldId id="2245" r:id="rId4"/>
    <p:sldId id="2237" r:id="rId5"/>
    <p:sldId id="2542" r:id="rId6"/>
    <p:sldId id="2585" r:id="rId7"/>
    <p:sldId id="2543" r:id="rId8"/>
    <p:sldId id="2805" r:id="rId9"/>
    <p:sldId id="2802" r:id="rId10"/>
    <p:sldId id="2803" r:id="rId11"/>
    <p:sldId id="2804" r:id="rId12"/>
    <p:sldId id="2586" r:id="rId13"/>
    <p:sldId id="2552" r:id="rId14"/>
    <p:sldId id="2553" r:id="rId15"/>
    <p:sldId id="2555" r:id="rId16"/>
    <p:sldId id="2826" r:id="rId17"/>
    <p:sldId id="2806" r:id="rId18"/>
    <p:sldId id="2615" r:id="rId19"/>
    <p:sldId id="2833" r:id="rId20"/>
    <p:sldId id="2834" r:id="rId21"/>
    <p:sldId id="2835" r:id="rId22"/>
    <p:sldId id="2868" r:id="rId23"/>
    <p:sldId id="2836" r:id="rId24"/>
    <p:sldId id="2837" r:id="rId25"/>
    <p:sldId id="2838" r:id="rId26"/>
    <p:sldId id="2561" r:id="rId27"/>
    <p:sldId id="2814" r:id="rId28"/>
    <p:sldId id="2816" r:id="rId29"/>
    <p:sldId id="2839" r:id="rId30"/>
    <p:sldId id="2707" r:id="rId31"/>
    <p:sldId id="2617" r:id="rId32"/>
    <p:sldId id="2618" r:id="rId33"/>
    <p:sldId id="260" r:id="rId34"/>
    <p:sldId id="2848" r:id="rId35"/>
    <p:sldId id="2851" r:id="rId36"/>
    <p:sldId id="2852" r:id="rId37"/>
    <p:sldId id="261" r:id="rId38"/>
    <p:sldId id="2853" r:id="rId39"/>
    <p:sldId id="2854" r:id="rId40"/>
    <p:sldId id="2855" r:id="rId41"/>
    <p:sldId id="2856" r:id="rId42"/>
    <p:sldId id="2857" r:id="rId43"/>
    <p:sldId id="2858" r:id="rId44"/>
    <p:sldId id="262" r:id="rId45"/>
    <p:sldId id="2861" r:id="rId46"/>
    <p:sldId id="2862" r:id="rId47"/>
    <p:sldId id="264" r:id="rId48"/>
    <p:sldId id="2865" r:id="rId49"/>
    <p:sldId id="2866" r:id="rId50"/>
    <p:sldId id="2846" r:id="rId51"/>
    <p:sldId id="2603" r:id="rId52"/>
    <p:sldId id="2845" r:id="rId53"/>
    <p:sldId id="2843" r:id="rId54"/>
    <p:sldId id="2847" r:id="rId55"/>
    <p:sldId id="2844" r:id="rId56"/>
    <p:sldId id="2808" r:id="rId57"/>
    <p:sldId id="2817" r:id="rId58"/>
    <p:sldId id="256" r:id="rId59"/>
    <p:sldId id="257" r:id="rId60"/>
    <p:sldId id="2807" r:id="rId61"/>
    <p:sldId id="2607" r:id="rId62"/>
    <p:sldId id="2619" r:id="rId63"/>
    <p:sldId id="2620" r:id="rId64"/>
    <p:sldId id="2621" r:id="rId65"/>
    <p:sldId id="2622" r:id="rId66"/>
    <p:sldId id="2623" r:id="rId67"/>
    <p:sldId id="2605" r:id="rId68"/>
    <p:sldId id="2604" r:id="rId69"/>
    <p:sldId id="2606" r:id="rId70"/>
    <p:sldId id="2608" r:id="rId71"/>
    <p:sldId id="2609" r:id="rId72"/>
    <p:sldId id="2610" r:id="rId73"/>
    <p:sldId id="2612" r:id="rId74"/>
    <p:sldId id="2613" r:id="rId75"/>
    <p:sldId id="2614" r:id="rId76"/>
    <p:sldId id="2818" r:id="rId77"/>
    <p:sldId id="2819" r:id="rId78"/>
    <p:sldId id="2820" r:id="rId79"/>
    <p:sldId id="2821" r:id="rId80"/>
    <p:sldId id="2822" r:id="rId81"/>
    <p:sldId id="2823" r:id="rId82"/>
    <p:sldId id="2824" r:id="rId83"/>
    <p:sldId id="2825" r:id="rId84"/>
    <p:sldId id="2563" r:id="rId85"/>
    <p:sldId id="2594" r:id="rId86"/>
    <p:sldId id="2443" r:id="rId87"/>
    <p:sldId id="2565" r:id="rId88"/>
    <p:sldId id="2556" r:id="rId89"/>
    <p:sldId id="2566" r:id="rId90"/>
    <p:sldId id="2567" r:id="rId91"/>
    <p:sldId id="2616" r:id="rId92"/>
    <p:sldId id="2801" r:id="rId93"/>
    <p:sldId id="2867" r:id="rId94"/>
    <p:sldId id="2708" r:id="rId95"/>
    <p:sldId id="2589" r:id="rId96"/>
    <p:sldId id="2569" r:id="rId97"/>
    <p:sldId id="2600" r:id="rId9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0"/>
    <a:srgbClr val="BCBAC8"/>
    <a:srgbClr val="FFFFFF"/>
    <a:srgbClr val="5C7668"/>
    <a:srgbClr val="F2F2F2"/>
    <a:srgbClr val="156082"/>
    <a:srgbClr val="228261"/>
    <a:srgbClr val="8FB6C0"/>
    <a:srgbClr val="B3CD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4826"/>
    <p:restoredTop sz="95033" autoAdjust="0"/>
  </p:normalViewPr>
  <p:slideViewPr>
    <p:cSldViewPr snapToGrid="0">
      <p:cViewPr varScale="1">
        <p:scale>
          <a:sx n="82" d="100"/>
          <a:sy n="82" d="100"/>
        </p:scale>
        <p:origin x="269" y="72"/>
      </p:cViewPr>
      <p:guideLst/>
    </p:cSldViewPr>
  </p:slideViewPr>
  <p:notesTextViewPr>
    <p:cViewPr>
      <p:scale>
        <a:sx n="3" d="2"/>
        <a:sy n="3" d="2"/>
      </p:scale>
      <p:origin x="0" y="-5"/>
    </p:cViewPr>
  </p:notesTextViewPr>
  <p:sorterViewPr>
    <p:cViewPr>
      <p:scale>
        <a:sx n="125" d="100"/>
        <a:sy n="125" d="100"/>
      </p:scale>
      <p:origin x="0" y="-9888"/>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DD51B-E7FD-E64D-9D92-126774CEB7A9}" type="datetimeFigureOut">
              <a:rPr lang="en-US" smtClean="0"/>
              <a:t>3/19/2026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9D992-72E7-FE4C-806D-BF2483BEABEE}" type="slidenum">
              <a:rPr lang="en-US" smtClean="0"/>
              <a:t>‹#›</a:t>
            </a:fld>
            <a:endParaRPr lang="en-US"/>
          </a:p>
        </p:txBody>
      </p:sp>
    </p:spTree>
    <p:extLst>
      <p:ext uri="{BB962C8B-B14F-4D97-AF65-F5344CB8AC3E}">
        <p14:creationId xmlns:p14="http://schemas.microsoft.com/office/powerpoint/2010/main" val="1225388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day!!!!!</a:t>
            </a:r>
          </a:p>
          <a:p>
            <a:endParaRPr lang="en-US" dirty="0"/>
          </a:p>
          <a:p>
            <a:r>
              <a:rPr lang="en-US" dirty="0"/>
              <a:t>Top 10 music videos have been watched over 10 billion times – for free – exact and free – exact and cheap</a:t>
            </a:r>
          </a:p>
        </p:txBody>
      </p:sp>
      <p:sp>
        <p:nvSpPr>
          <p:cNvPr id="4" name="Slide Number Placeholder 3"/>
          <p:cNvSpPr>
            <a:spLocks noGrp="1"/>
          </p:cNvSpPr>
          <p:nvPr>
            <p:ph type="sldNum" sz="quarter" idx="5"/>
          </p:nvPr>
        </p:nvSpPr>
        <p:spPr/>
        <p:txBody>
          <a:bodyPr/>
          <a:lstStyle/>
          <a:p>
            <a:pPr>
              <a:defRPr/>
            </a:pPr>
            <a:fld id="{E0F6B0DE-ACAD-4342-B336-65A3892BE660}" type="slidenum">
              <a:rPr lang="en-US" smtClean="0"/>
              <a:pPr>
                <a:defRPr/>
              </a:pPr>
              <a:t>3</a:t>
            </a:fld>
            <a:endParaRPr lang="en-US"/>
          </a:p>
        </p:txBody>
      </p:sp>
    </p:spTree>
    <p:extLst>
      <p:ext uri="{BB962C8B-B14F-4D97-AF65-F5344CB8AC3E}">
        <p14:creationId xmlns:p14="http://schemas.microsoft.com/office/powerpoint/2010/main" val="1368768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873729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928122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387431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425333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699245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3993581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8A17D-45B5-A3DA-92EB-6CBA33E417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75D0BF-DE59-8B4C-8D84-69F196EE2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8834E8-DFEE-0FDE-E062-77D9B026DF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2E36E2-5880-4F41-415D-A8BFD6373B24}"/>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73375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A9306-478A-4964-8E98-4B04CC829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005FA-39C1-1376-61AD-389622D69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A72D93-4628-DC97-E982-B6B86FCC48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B47D0C-3232-7E73-63A2-CFD6FCB3CEB4}"/>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2883333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753D-5D15-7C87-293D-7C9E457B99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39605-BB11-214C-03BC-C49CC0880F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BEC6B-AE7C-25D9-A75B-9BF51BC517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3DD289-5B0D-12AF-68AF-8A1AC4C7F4F6}"/>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2989552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0C50F-C0FF-CE14-2553-FE8F26452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82D895-64D9-2DB6-2C1B-4EC063ADE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DA371F-2F33-008D-99BF-F42C86BD8F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F1D84E-D6C5-66F4-3E86-F9A41962A1EF}"/>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501101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4E257-13BE-D5E9-00F3-3ADC76C36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21904-64B2-E5CE-65F1-C60E0AB6D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93DD56-8B7B-5606-481D-66A618C5FA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5749CB-C83A-4FF1-FE55-48B6AD5AF1F0}"/>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469962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595E9-699C-CE1C-907A-EC150E4B2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D7D4C-A597-0702-F2EB-ADF008068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AC41A-1C3C-49A8-A95F-2BD90DEA3C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C7055F-9319-B7FD-EEFF-AEF1D6A0B052}"/>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4000906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78142-C9DA-E883-C7EE-84383E606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D31CB-AF33-4D68-7E74-4E96739B31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EFEA7-57C0-9D6A-DF01-0450857CFB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DAA9A8-795F-D513-6AA7-D2A0DB685786}"/>
              </a:ext>
            </a:extLst>
          </p:cNvPr>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997892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1D769-5D59-DF76-ACA4-E491A5E6D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597BD-E731-99DD-903C-6CB61B801F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BCA15D-4BA5-A77B-F21E-9981C91897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DB0920-D6C4-9CBB-C2B7-7926B77495D7}"/>
              </a:ext>
            </a:extLst>
          </p:cNvPr>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3944062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2B5A3-065F-9A42-3769-5408D88FE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0EA07B-20D0-7E5C-B180-8BA833A32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A0F4A-F320-F635-CB91-B5CD0B7081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133B2F-8DC3-4A17-795E-A643B4EC1353}"/>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493601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1CB77-5765-FAE9-98B0-CAEBB1523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5246D-3329-438D-B9DA-60BFAF5B47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A5A274-AC7A-EED8-D90D-6809EE0C9D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F42E8F-7FE3-CF6E-31C9-CCAE92B5882E}"/>
              </a:ext>
            </a:extLst>
          </p:cNvPr>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850866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4637B-0F54-BC82-4939-DA08D82AD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9D565A-4CF2-BC84-3250-C17929DCF7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F433ED-85DB-2339-F241-BD9FC2A3E8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9CDA20-027E-C249-EAD0-3776FBDDE9FE}"/>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2583043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6CD91-DC16-67F7-B3CE-B14120D0EE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0BE23-E5D8-F5CB-BC87-E938DD322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C1CF24-4B10-0ECE-5E11-AD6F5D3C3B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C0A299-72E7-4232-D282-40DC7B2309FF}"/>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2604809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EB7E7-3D83-E8FA-B8A6-9CC08A7F0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F7040-D6A8-7ACC-AC86-B1DD122F4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E9E52-B370-1517-5D5C-6DCAF7E4CE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CEA86D-C7F5-8FDC-BB05-020F7D29E699}"/>
              </a:ext>
            </a:extLst>
          </p:cNvPr>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84824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FFBB6-5736-6000-57F1-A87FAD1E5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4D257-C71B-06FF-D074-65B376A3C2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2434CE-AA38-4F36-172B-00A221EC49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0D3024-6D9B-DE30-B640-8DD4F5639556}"/>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2176561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BF449-3E8D-059A-B4A9-EC3005FDE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D97D4-E9E0-3C23-6831-98D4FF621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32ACB0-74B0-016B-AC99-0F37C0DBBF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8C7C8A-BD2C-FEB9-685B-0B7ECB0E976E}"/>
              </a:ext>
            </a:extLst>
          </p:cNvPr>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890988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C9441-F176-B137-FAF8-BA20B9D97B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9324B-6DF2-CFF3-03C8-88343D6A9F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953574-5ECD-BB89-93AF-F5E49252EA37}"/>
              </a:ext>
            </a:extLst>
          </p:cNvPr>
          <p:cNvSpPr>
            <a:spLocks noGrp="1"/>
          </p:cNvSpPr>
          <p:nvPr>
            <p:ph type="body" idx="1"/>
          </p:nvPr>
        </p:nvSpPr>
        <p:spPr/>
        <p:txBody>
          <a:bodyPr/>
          <a:lstStyle/>
          <a:p>
            <a:r>
              <a:rPr lang="en-US" dirty="0"/>
              <a:t>Cause they decide whether they stay pay and say</a:t>
            </a:r>
          </a:p>
        </p:txBody>
      </p:sp>
      <p:sp>
        <p:nvSpPr>
          <p:cNvPr id="4" name="Slide Number Placeholder 3">
            <a:extLst>
              <a:ext uri="{FF2B5EF4-FFF2-40B4-BE49-F238E27FC236}">
                <a16:creationId xmlns:a16="http://schemas.microsoft.com/office/drawing/2014/main" id="{328741D4-C8D5-E738-F206-88D32F4D1DCB}"/>
              </a:ext>
            </a:extLst>
          </p:cNvPr>
          <p:cNvSpPr>
            <a:spLocks noGrp="1"/>
          </p:cNvSpPr>
          <p:nvPr>
            <p:ph type="sldNum" sz="quarter" idx="5"/>
          </p:nvPr>
        </p:nvSpPr>
        <p:spPr/>
        <p:txBody>
          <a:bodyPr/>
          <a:lstStyle/>
          <a:p>
            <a:pPr>
              <a:defRPr/>
            </a:pPr>
            <a:fld id="{E0F6B0DE-ACAD-4342-B336-65A3892BE660}" type="slidenum">
              <a:rPr lang="en-US" smtClean="0"/>
              <a:pPr>
                <a:defRPr/>
              </a:pPr>
              <a:t>85</a:t>
            </a:fld>
            <a:endParaRPr lang="en-US"/>
          </a:p>
        </p:txBody>
      </p:sp>
    </p:spTree>
    <p:extLst>
      <p:ext uri="{BB962C8B-B14F-4D97-AF65-F5344CB8AC3E}">
        <p14:creationId xmlns:p14="http://schemas.microsoft.com/office/powerpoint/2010/main" val="5279117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0F815-ED57-6926-E919-A38170B30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86C9E-88BB-C103-48BD-F721F23AED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657006-7D59-D7EF-226A-AC24EEB8FE9C}"/>
              </a:ext>
            </a:extLst>
          </p:cNvPr>
          <p:cNvSpPr>
            <a:spLocks noGrp="1"/>
          </p:cNvSpPr>
          <p:nvPr>
            <p:ph type="body" idx="1"/>
          </p:nvPr>
        </p:nvSpPr>
        <p:spPr/>
        <p:txBody>
          <a:bodyPr/>
          <a:lstStyle/>
          <a:p>
            <a:r>
              <a:rPr lang="en-US" dirty="0"/>
              <a:t>Cause they decide whether they stay pay and say</a:t>
            </a:r>
          </a:p>
        </p:txBody>
      </p:sp>
      <p:sp>
        <p:nvSpPr>
          <p:cNvPr id="4" name="Slide Number Placeholder 3">
            <a:extLst>
              <a:ext uri="{FF2B5EF4-FFF2-40B4-BE49-F238E27FC236}">
                <a16:creationId xmlns:a16="http://schemas.microsoft.com/office/drawing/2014/main" id="{4BEE82A7-314A-7FEC-5E6D-34CB1FA53EC6}"/>
              </a:ext>
            </a:extLst>
          </p:cNvPr>
          <p:cNvSpPr>
            <a:spLocks noGrp="1"/>
          </p:cNvSpPr>
          <p:nvPr>
            <p:ph type="sldNum" sz="quarter" idx="5"/>
          </p:nvPr>
        </p:nvSpPr>
        <p:spPr/>
        <p:txBody>
          <a:bodyPr/>
          <a:lstStyle/>
          <a:p>
            <a:pPr>
              <a:defRPr/>
            </a:pPr>
            <a:fld id="{E0F6B0DE-ACAD-4342-B336-65A3892BE660}" type="slidenum">
              <a:rPr lang="en-US" smtClean="0"/>
              <a:pPr>
                <a:defRPr/>
              </a:pPr>
              <a:t>86</a:t>
            </a:fld>
            <a:endParaRPr lang="en-US"/>
          </a:p>
        </p:txBody>
      </p:sp>
    </p:spTree>
    <p:extLst>
      <p:ext uri="{BB962C8B-B14F-4D97-AF65-F5344CB8AC3E}">
        <p14:creationId xmlns:p14="http://schemas.microsoft.com/office/powerpoint/2010/main" val="22243825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9D6C2-28B4-F33A-7EFD-9F532A075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AD2877-F329-D519-F96E-8BC7D820B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20D84D-EA12-A45C-3F92-B08DC5790C4F}"/>
              </a:ext>
            </a:extLst>
          </p:cNvPr>
          <p:cNvSpPr>
            <a:spLocks noGrp="1"/>
          </p:cNvSpPr>
          <p:nvPr>
            <p:ph type="body" idx="1"/>
          </p:nvPr>
        </p:nvSpPr>
        <p:spPr/>
        <p:txBody>
          <a:bodyPr/>
          <a:lstStyle/>
          <a:p>
            <a:r>
              <a:rPr lang="en-US" dirty="0"/>
              <a:t>Cause they decide whether they stay pay and say</a:t>
            </a:r>
          </a:p>
        </p:txBody>
      </p:sp>
      <p:sp>
        <p:nvSpPr>
          <p:cNvPr id="4" name="Slide Number Placeholder 3">
            <a:extLst>
              <a:ext uri="{FF2B5EF4-FFF2-40B4-BE49-F238E27FC236}">
                <a16:creationId xmlns:a16="http://schemas.microsoft.com/office/drawing/2014/main" id="{68555D66-6DB3-2D18-FA94-D1894D75E4BA}"/>
              </a:ext>
            </a:extLst>
          </p:cNvPr>
          <p:cNvSpPr>
            <a:spLocks noGrp="1"/>
          </p:cNvSpPr>
          <p:nvPr>
            <p:ph type="sldNum" sz="quarter" idx="5"/>
          </p:nvPr>
        </p:nvSpPr>
        <p:spPr/>
        <p:txBody>
          <a:bodyPr/>
          <a:lstStyle/>
          <a:p>
            <a:pPr>
              <a:defRPr/>
            </a:pPr>
            <a:fld id="{E0F6B0DE-ACAD-4342-B336-65A3892BE660}" type="slidenum">
              <a:rPr lang="en-US" smtClean="0"/>
              <a:pPr>
                <a:defRPr/>
              </a:pPr>
              <a:t>89</a:t>
            </a:fld>
            <a:endParaRPr lang="en-US"/>
          </a:p>
        </p:txBody>
      </p:sp>
    </p:spTree>
    <p:extLst>
      <p:ext uri="{BB962C8B-B14F-4D97-AF65-F5344CB8AC3E}">
        <p14:creationId xmlns:p14="http://schemas.microsoft.com/office/powerpoint/2010/main" val="3700175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19463-6681-37C2-8AE1-01FA3390B25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7BD0136-2AC5-C3E8-3DDD-422843B49A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F6BE283-9BE4-3452-8047-66C082EBEA80}"/>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5" name="Footer Placeholder 4">
            <a:extLst>
              <a:ext uri="{FF2B5EF4-FFF2-40B4-BE49-F238E27FC236}">
                <a16:creationId xmlns:a16="http://schemas.microsoft.com/office/drawing/2014/main" id="{598EB860-E630-1815-0FC3-94200316E7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AAC512-7476-3AF3-4B26-E014F7EFE1F7}"/>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3171493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E052E-31D5-786D-D18B-35EFAFCDC9A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B4AE150-68DE-8BAC-3221-6BEC14758F4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594EBA-F8F0-B7F8-D0B6-0BFE81513761}"/>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5" name="Footer Placeholder 4">
            <a:extLst>
              <a:ext uri="{FF2B5EF4-FFF2-40B4-BE49-F238E27FC236}">
                <a16:creationId xmlns:a16="http://schemas.microsoft.com/office/drawing/2014/main" id="{5F5665D7-BAAA-F3BD-A084-214A46560B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FE3F1F-7F72-E71B-3C17-8867683E7792}"/>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106063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B8CBF-CE1E-1E71-1815-6A266DFA82D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9C93C01-8AF2-28B9-6D73-5A2F773907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F5087F5-5418-D5A6-1F9E-9CDFF0D51DDB}"/>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5" name="Footer Placeholder 4">
            <a:extLst>
              <a:ext uri="{FF2B5EF4-FFF2-40B4-BE49-F238E27FC236}">
                <a16:creationId xmlns:a16="http://schemas.microsoft.com/office/drawing/2014/main" id="{1B7DDB4D-FF84-6885-AB5D-EDAC3B8CC7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92FB9-51EA-F438-042C-134FA392157C}"/>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668567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7BFC-2F51-84F8-4243-4F37B650F78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5125CFE-A0D2-D5F1-2C45-EA56103951E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3E782DD-4FA7-9DC8-E02F-71E1DAB2127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3367B9A-47CB-5D30-7660-8183D87F57F1}"/>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6" name="Footer Placeholder 5">
            <a:extLst>
              <a:ext uri="{FF2B5EF4-FFF2-40B4-BE49-F238E27FC236}">
                <a16:creationId xmlns:a16="http://schemas.microsoft.com/office/drawing/2014/main" id="{8223D652-FD04-3B14-3566-6A16D483A0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BBE354-506A-47BA-8ECF-75F3CA69EFBF}"/>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4251101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FE8B7-7AEE-B6F5-CC6D-165AE4D78C8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2B83AFF-C847-AD7B-96F1-7AA0AA5C25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0C254AA-3CAE-B286-3A7A-F0F6B400A2D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5F750B6-763A-6C8A-35C1-993825D207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09D4D7C-5423-6642-49B5-CF5695E5F76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CAE2CBB-C7DD-C325-85CE-D9BA59AA45DE}"/>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8" name="Footer Placeholder 7">
            <a:extLst>
              <a:ext uri="{FF2B5EF4-FFF2-40B4-BE49-F238E27FC236}">
                <a16:creationId xmlns:a16="http://schemas.microsoft.com/office/drawing/2014/main" id="{F2069EF7-FCC8-AA64-9C29-15142C968E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8B00DF-5FC6-7249-195F-8145B2931C5B}"/>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3818851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92804-FA9E-7239-FAA0-0983096D6A9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CFE5EF1-FB69-3FA7-1D33-115F80A5CCF3}"/>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4" name="Footer Placeholder 3">
            <a:extLst>
              <a:ext uri="{FF2B5EF4-FFF2-40B4-BE49-F238E27FC236}">
                <a16:creationId xmlns:a16="http://schemas.microsoft.com/office/drawing/2014/main" id="{45894190-45E6-AC1A-99DC-8FBAADA6C9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679A0B-9DA4-C8A8-7E85-763B2CD27656}"/>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301128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CFF371-FEEE-B296-C90C-9C2CE3E0E1F6}"/>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3" name="Footer Placeholder 2">
            <a:extLst>
              <a:ext uri="{FF2B5EF4-FFF2-40B4-BE49-F238E27FC236}">
                <a16:creationId xmlns:a16="http://schemas.microsoft.com/office/drawing/2014/main" id="{C4AEA28B-E2CA-2C85-9A3E-A859898803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05B922-86EF-DA3B-CBCF-0C8DBFE61739}"/>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856545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AF1F9-D136-5D4B-E377-9DB4BA361BC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F5C7183-4B3A-BDCE-7252-BAB6025F0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A16EA11-A6D2-908A-E608-C13AF53D80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BF36882-D4E2-1EF1-70A7-421BB5179F8F}"/>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6" name="Footer Placeholder 5">
            <a:extLst>
              <a:ext uri="{FF2B5EF4-FFF2-40B4-BE49-F238E27FC236}">
                <a16:creationId xmlns:a16="http://schemas.microsoft.com/office/drawing/2014/main" id="{A9D32AC8-C8EC-286F-389A-F8D662103B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39FC43-9BD2-1017-7042-24B5977C3931}"/>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2647445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92667-450A-3BB9-81A7-64EAD1B1B9D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69ADEC7-C1AC-0538-6250-B46AA4F6AC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C5A1A0-AB5E-BF6D-4375-2D9A31B3B5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2F6546B-E316-88D4-2A7B-A2371BB4DE6A}"/>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6" name="Footer Placeholder 5">
            <a:extLst>
              <a:ext uri="{FF2B5EF4-FFF2-40B4-BE49-F238E27FC236}">
                <a16:creationId xmlns:a16="http://schemas.microsoft.com/office/drawing/2014/main" id="{11CFB83D-E926-337F-B9DD-CA80CAD013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52C036-9FF9-30BC-7E5F-4FD2AB6AC143}"/>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2600197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0720-82C2-90BD-8BD2-A91BFDCC233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F29F291-D63B-37F2-141C-8D54BA267D0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6ED0123-8120-3517-D507-73F6FBC8213D}"/>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5" name="Footer Placeholder 4">
            <a:extLst>
              <a:ext uri="{FF2B5EF4-FFF2-40B4-BE49-F238E27FC236}">
                <a16:creationId xmlns:a16="http://schemas.microsoft.com/office/drawing/2014/main" id="{964D6AFF-E3F0-317A-FD43-1AFE45354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31F8D3-8647-32C5-0874-D950FA4861A8}"/>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869050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46059A-537E-A8C2-8997-55E51F65B2A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AC097F9-966B-0CCB-5222-C581127421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29FA7B-5DB0-06EF-4DAC-CF7B8FDE670B}"/>
              </a:ext>
            </a:extLst>
          </p:cNvPr>
          <p:cNvSpPr>
            <a:spLocks noGrp="1"/>
          </p:cNvSpPr>
          <p:nvPr>
            <p:ph type="dt" sz="half" idx="10"/>
          </p:nvPr>
        </p:nvSpPr>
        <p:spPr/>
        <p:txBody>
          <a:bodyPr/>
          <a:lstStyle/>
          <a:p>
            <a:fld id="{57FAF8E8-46C2-2A46-8501-020822C79B8D}" type="datetimeFigureOut">
              <a:rPr lang="en-US" smtClean="0"/>
              <a:t>3/19/2026</a:t>
            </a:fld>
            <a:endParaRPr lang="en-US"/>
          </a:p>
        </p:txBody>
      </p:sp>
      <p:sp>
        <p:nvSpPr>
          <p:cNvPr id="5" name="Footer Placeholder 4">
            <a:extLst>
              <a:ext uri="{FF2B5EF4-FFF2-40B4-BE49-F238E27FC236}">
                <a16:creationId xmlns:a16="http://schemas.microsoft.com/office/drawing/2014/main" id="{EBA52A93-5D04-ED3D-0C43-517F27E399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92E6FA-5A42-D03D-E43B-0712CF34A128}"/>
              </a:ext>
            </a:extLst>
          </p:cNvPr>
          <p:cNvSpPr>
            <a:spLocks noGrp="1"/>
          </p:cNvSpPr>
          <p:nvPr>
            <p:ph type="sldNum" sz="quarter" idx="12"/>
          </p:nvPr>
        </p:nvSpPr>
        <p:spPr/>
        <p:txBody>
          <a:bodyPr/>
          <a:lstStyle/>
          <a:p>
            <a:fld id="{51A21881-3307-E144-82BD-075E4C479254}" type="slidenum">
              <a:rPr lang="en-US" smtClean="0"/>
              <a:t>‹#›</a:t>
            </a:fld>
            <a:endParaRPr lang="en-US"/>
          </a:p>
        </p:txBody>
      </p:sp>
    </p:spTree>
    <p:extLst>
      <p:ext uri="{BB962C8B-B14F-4D97-AF65-F5344CB8AC3E}">
        <p14:creationId xmlns:p14="http://schemas.microsoft.com/office/powerpoint/2010/main" val="564150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816870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AABCB6"/>
          </a:solidFill>
          <a:ln/>
        </p:spPr>
        <p:txBody>
          <a:bodyPr/>
          <a:lstStyle/>
          <a:p>
            <a:endParaRPr lang="en-GB" sz="1500"/>
          </a:p>
        </p:txBody>
      </p:sp>
      <p:sp>
        <p:nvSpPr>
          <p:cNvPr id="3" name="Shape 1"/>
          <p:cNvSpPr/>
          <p:nvPr/>
        </p:nvSpPr>
        <p:spPr>
          <a:xfrm>
            <a:off x="0" y="0"/>
            <a:ext cx="12192000" cy="6858000"/>
          </a:xfrm>
          <a:prstGeom prst="rect">
            <a:avLst/>
          </a:prstGeom>
          <a:solidFill>
            <a:srgbClr val="FFF8F0"/>
          </a:solidFill>
          <a:ln/>
        </p:spPr>
        <p:txBody>
          <a:bodyPr/>
          <a:lstStyle/>
          <a:p>
            <a:endParaRPr lang="en-GB" sz="1500"/>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721360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AABCB6"/>
          </a:solidFill>
          <a:ln/>
        </p:spPr>
        <p:txBody>
          <a:bodyPr/>
          <a:lstStyle/>
          <a:p>
            <a:endParaRPr lang="en-GB"/>
          </a:p>
        </p:txBody>
      </p:sp>
      <p:sp>
        <p:nvSpPr>
          <p:cNvPr id="3" name="Shape 1"/>
          <p:cNvSpPr/>
          <p:nvPr/>
        </p:nvSpPr>
        <p:spPr>
          <a:xfrm>
            <a:off x="0" y="0"/>
            <a:ext cx="12192000" cy="6858000"/>
          </a:xfrm>
          <a:prstGeom prst="rect">
            <a:avLst/>
          </a:prstGeom>
          <a:solidFill>
            <a:srgbClr val="FFF8F0"/>
          </a:solidFill>
          <a:ln/>
        </p:spPr>
        <p:txBody>
          <a:bodyPr/>
          <a:lstStyle/>
          <a:p>
            <a:endParaRPr lang="en-GB"/>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626044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AABCB6"/>
          </a:solidFill>
          <a:ln/>
        </p:spPr>
        <p:txBody>
          <a:bodyPr/>
          <a:lstStyle/>
          <a:p>
            <a:endParaRPr lang="en-GB"/>
          </a:p>
        </p:txBody>
      </p:sp>
      <p:sp>
        <p:nvSpPr>
          <p:cNvPr id="3" name="Shape 1"/>
          <p:cNvSpPr/>
          <p:nvPr/>
        </p:nvSpPr>
        <p:spPr>
          <a:xfrm>
            <a:off x="0" y="0"/>
            <a:ext cx="12192000" cy="6858000"/>
          </a:xfrm>
          <a:prstGeom prst="rect">
            <a:avLst/>
          </a:prstGeom>
          <a:solidFill>
            <a:srgbClr val="FFF8F0"/>
          </a:solidFill>
          <a:ln/>
        </p:spPr>
        <p:txBody>
          <a:bodyPr/>
          <a:lstStyle/>
          <a:p>
            <a:endParaRPr lang="en-GB"/>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958658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AABCB6"/>
          </a:solidFill>
          <a:ln/>
        </p:spPr>
        <p:txBody>
          <a:bodyPr/>
          <a:lstStyle/>
          <a:p>
            <a:endParaRPr lang="en-GB"/>
          </a:p>
        </p:txBody>
      </p:sp>
      <p:sp>
        <p:nvSpPr>
          <p:cNvPr id="3" name="Shape 1"/>
          <p:cNvSpPr/>
          <p:nvPr/>
        </p:nvSpPr>
        <p:spPr>
          <a:xfrm>
            <a:off x="0" y="0"/>
            <a:ext cx="12192000" cy="6858000"/>
          </a:xfrm>
          <a:prstGeom prst="rect">
            <a:avLst/>
          </a:prstGeom>
          <a:solidFill>
            <a:srgbClr val="FFF8F0"/>
          </a:solidFill>
          <a:ln/>
        </p:spPr>
        <p:txBody>
          <a:bodyPr/>
          <a:lstStyle/>
          <a:p>
            <a:endParaRPr lang="en-GB"/>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179323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AABCB6"/>
          </a:solidFill>
          <a:ln/>
        </p:spPr>
        <p:txBody>
          <a:bodyPr/>
          <a:lstStyle/>
          <a:p>
            <a:endParaRPr lang="en-GB"/>
          </a:p>
        </p:txBody>
      </p:sp>
      <p:sp>
        <p:nvSpPr>
          <p:cNvPr id="3" name="Shape 1"/>
          <p:cNvSpPr/>
          <p:nvPr/>
        </p:nvSpPr>
        <p:spPr>
          <a:xfrm>
            <a:off x="0" y="0"/>
            <a:ext cx="12192000" cy="6858000"/>
          </a:xfrm>
          <a:prstGeom prst="rect">
            <a:avLst/>
          </a:prstGeom>
          <a:solidFill>
            <a:srgbClr val="FFF8F0"/>
          </a:solidFill>
          <a:ln/>
        </p:spPr>
        <p:txBody>
          <a:bodyPr/>
          <a:lstStyle/>
          <a:p>
            <a:endParaRPr lang="en-GB"/>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181315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AABCB6"/>
          </a:solidFill>
          <a:ln/>
        </p:spPr>
        <p:txBody>
          <a:bodyPr/>
          <a:lstStyle/>
          <a:p>
            <a:endParaRPr lang="en-GB"/>
          </a:p>
        </p:txBody>
      </p:sp>
      <p:sp>
        <p:nvSpPr>
          <p:cNvPr id="3" name="Shape 1"/>
          <p:cNvSpPr/>
          <p:nvPr/>
        </p:nvSpPr>
        <p:spPr>
          <a:xfrm>
            <a:off x="0" y="0"/>
            <a:ext cx="12192000" cy="6858000"/>
          </a:xfrm>
          <a:prstGeom prst="rect">
            <a:avLst/>
          </a:prstGeom>
          <a:solidFill>
            <a:srgbClr val="FFF8F0"/>
          </a:solidFill>
          <a:ln/>
        </p:spPr>
        <p:txBody>
          <a:bodyPr/>
          <a:lstStyle/>
          <a:p>
            <a:endParaRPr lang="en-GB"/>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8134851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AABCB6"/>
          </a:solidFill>
          <a:ln/>
        </p:spPr>
        <p:txBody>
          <a:bodyPr/>
          <a:lstStyle/>
          <a:p>
            <a:endParaRPr lang="en-GB"/>
          </a:p>
        </p:txBody>
      </p:sp>
      <p:sp>
        <p:nvSpPr>
          <p:cNvPr id="3" name="Shape 1"/>
          <p:cNvSpPr/>
          <p:nvPr/>
        </p:nvSpPr>
        <p:spPr>
          <a:xfrm>
            <a:off x="0" y="0"/>
            <a:ext cx="12192000" cy="6858000"/>
          </a:xfrm>
          <a:prstGeom prst="rect">
            <a:avLst/>
          </a:prstGeom>
          <a:solidFill>
            <a:srgbClr val="FFF8F0"/>
          </a:solidFill>
          <a:ln/>
        </p:spPr>
        <p:txBody>
          <a:bodyPr/>
          <a:lstStyle/>
          <a:p>
            <a:endParaRPr lang="en-GB"/>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237065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AABCB6"/>
          </a:solidFill>
          <a:ln/>
        </p:spPr>
        <p:txBody>
          <a:bodyPr/>
          <a:lstStyle/>
          <a:p>
            <a:endParaRPr lang="en-GB"/>
          </a:p>
        </p:txBody>
      </p:sp>
      <p:sp>
        <p:nvSpPr>
          <p:cNvPr id="3" name="Shape 1"/>
          <p:cNvSpPr/>
          <p:nvPr/>
        </p:nvSpPr>
        <p:spPr>
          <a:xfrm>
            <a:off x="0" y="0"/>
            <a:ext cx="12192000" cy="6858000"/>
          </a:xfrm>
          <a:prstGeom prst="rect">
            <a:avLst/>
          </a:prstGeom>
          <a:solidFill>
            <a:srgbClr val="FFF8F0"/>
          </a:solidFill>
          <a:ln/>
        </p:spPr>
        <p:txBody>
          <a:bodyPr/>
          <a:lstStyle/>
          <a:p>
            <a:endParaRPr lang="en-GB"/>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428615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429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929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02CB84-0C3B-7A00-5D1E-A3F33A6235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3F06A2F-1967-C406-9CC7-2363D78EDF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E5770A9-D032-3477-666C-B8837FE98A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FAF8E8-46C2-2A46-8501-020822C79B8D}" type="datetimeFigureOut">
              <a:rPr lang="en-US" smtClean="0"/>
              <a:t>3/19/2026</a:t>
            </a:fld>
            <a:endParaRPr lang="en-US"/>
          </a:p>
        </p:txBody>
      </p:sp>
      <p:sp>
        <p:nvSpPr>
          <p:cNvPr id="5" name="Footer Placeholder 4">
            <a:extLst>
              <a:ext uri="{FF2B5EF4-FFF2-40B4-BE49-F238E27FC236}">
                <a16:creationId xmlns:a16="http://schemas.microsoft.com/office/drawing/2014/main" id="{063EC34C-E74C-DFAD-4767-D1E9E745F4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22548E2-40D6-8045-665B-939AEFC9C5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A21881-3307-E144-82BD-075E4C479254}" type="slidenum">
              <a:rPr lang="en-US" smtClean="0"/>
              <a:t>‹#›</a:t>
            </a:fld>
            <a:endParaRPr lang="en-US"/>
          </a:p>
        </p:txBody>
      </p:sp>
    </p:spTree>
    <p:extLst>
      <p:ext uri="{BB962C8B-B14F-4D97-AF65-F5344CB8AC3E}">
        <p14:creationId xmlns:p14="http://schemas.microsoft.com/office/powerpoint/2010/main" val="1650374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9" r:id="rId20"/>
    <p:sldLayoutId id="214748367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58913"/>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9.xml"/><Relationship Id="rId4" Type="http://schemas.openxmlformats.org/officeDocument/2006/relationships/image" Target="../media/image14.svg"/></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16.svg"/></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18.sv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16.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6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2.xml"/><Relationship Id="rId4" Type="http://schemas.microsoft.com/office/2007/relationships/hdphoto" Target="../media/hdphoto1.wdp"/></Relationships>
</file>

<file path=ppt/slides/_rels/slide8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A5092-19DC-F284-64C4-7D11903F7E78}"/>
              </a:ext>
            </a:extLst>
          </p:cNvPr>
          <p:cNvSpPr>
            <a:spLocks noGrp="1"/>
          </p:cNvSpPr>
          <p:nvPr>
            <p:ph type="ctrTitle"/>
          </p:nvPr>
        </p:nvSpPr>
        <p:spPr>
          <a:xfrm>
            <a:off x="967818" y="1978669"/>
            <a:ext cx="10256363" cy="2387600"/>
          </a:xfrm>
        </p:spPr>
        <p:txBody>
          <a:bodyPr>
            <a:normAutofit fontScale="90000"/>
          </a:bodyPr>
          <a:lstStyle/>
          <a:p>
            <a: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t> Accountants Growth Academy</a:t>
            </a:r>
            <a:b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br>
            <a:b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t> </a:t>
            </a:r>
            <a:r>
              <a:rPr lang="en-US" sz="4000"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Bristol – 19</a:t>
            </a:r>
            <a:r>
              <a:rPr lang="en-US" sz="4000" b="1" baseline="300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th</a:t>
            </a:r>
            <a:r>
              <a:rPr lang="en-US" sz="4000"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March 2026</a:t>
            </a:r>
            <a:endParaRPr lang="en-US"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ubtitle 4">
            <a:extLst>
              <a:ext uri="{FF2B5EF4-FFF2-40B4-BE49-F238E27FC236}">
                <a16:creationId xmlns:a16="http://schemas.microsoft.com/office/drawing/2014/main" id="{9D62409D-30FC-AC1D-BA85-E9C245844BE9}"/>
              </a:ext>
            </a:extLst>
          </p:cNvPr>
          <p:cNvSpPr>
            <a:spLocks noGrp="1"/>
          </p:cNvSpPr>
          <p:nvPr>
            <p:ph type="subTitle" idx="1"/>
          </p:nvPr>
        </p:nvSpPr>
        <p:spPr>
          <a:xfrm>
            <a:off x="1524000" y="5062194"/>
            <a:ext cx="9144000" cy="921470"/>
          </a:xfrm>
        </p:spPr>
        <p:txBody>
          <a:bodyPr>
            <a:noAutofit/>
          </a:bodyPr>
          <a:lstStyle/>
          <a:p>
            <a:endParaRPr lang="en-US" sz="72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C02AAE90-847C-D690-7592-C312BB88E18C}"/>
              </a:ext>
            </a:extLst>
          </p:cNvPr>
          <p:cNvPicPr>
            <a:picLocks noChangeAspect="1"/>
          </p:cNvPicPr>
          <p:nvPr/>
        </p:nvPicPr>
        <p:blipFill>
          <a:blip r:embed="rId2"/>
          <a:stretch>
            <a:fillRect/>
          </a:stretch>
        </p:blipFill>
        <p:spPr>
          <a:xfrm>
            <a:off x="9018769" y="6125029"/>
            <a:ext cx="2863174" cy="507021"/>
          </a:xfrm>
          <a:prstGeom prst="rect">
            <a:avLst/>
          </a:prstGeom>
        </p:spPr>
      </p:pic>
    </p:spTree>
    <p:extLst>
      <p:ext uri="{BB962C8B-B14F-4D97-AF65-F5344CB8AC3E}">
        <p14:creationId xmlns:p14="http://schemas.microsoft.com/office/powerpoint/2010/main" val="4221022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DB50BC-6496-9E75-841F-15403ED15D3E}"/>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905AFF6D-C987-B387-0449-AA9B61FDFD3C}"/>
              </a:ext>
            </a:extLst>
          </p:cNvPr>
          <p:cNvSpPr txBox="1">
            <a:spLocks/>
          </p:cNvSpPr>
          <p:nvPr/>
        </p:nvSpPr>
        <p:spPr bwMode="auto">
          <a:xfrm>
            <a:off x="1133791" y="2885574"/>
            <a:ext cx="10127441"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sz="3200" kern="0" dirty="0">
                <a:solidFill>
                  <a:schemeClr val="tx1"/>
                </a:solidFill>
              </a:rPr>
              <a:t>Challenge – Connect – Transform </a:t>
            </a:r>
          </a:p>
          <a:p>
            <a:pPr>
              <a:spcAft>
                <a:spcPts val="1200"/>
              </a:spcAft>
              <a:buFont typeface="Wingdings" pitchFamily="2" charset="2"/>
              <a:buChar char="§"/>
            </a:pPr>
            <a:endParaRPr lang="en-GB" sz="3200" kern="0" dirty="0"/>
          </a:p>
        </p:txBody>
      </p:sp>
      <p:sp>
        <p:nvSpPr>
          <p:cNvPr id="4" name="Title 1">
            <a:extLst>
              <a:ext uri="{FF2B5EF4-FFF2-40B4-BE49-F238E27FC236}">
                <a16:creationId xmlns:a16="http://schemas.microsoft.com/office/drawing/2014/main" id="{2590717C-1F54-D43B-3E48-FCC875B14981}"/>
              </a:ext>
            </a:extLst>
          </p:cNvPr>
          <p:cNvSpPr txBox="1">
            <a:spLocks/>
          </p:cNvSpPr>
          <p:nvPr/>
        </p:nvSpPr>
        <p:spPr>
          <a:xfrm>
            <a:off x="1133791" y="1175670"/>
            <a:ext cx="1012744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err="1">
                <a:solidFill>
                  <a:srgbClr val="23825D"/>
                </a:solidFill>
              </a:rPr>
              <a:t>Humanise</a:t>
            </a:r>
            <a:r>
              <a:rPr lang="en-US" kern="0" dirty="0">
                <a:solidFill>
                  <a:srgbClr val="23825D"/>
                </a:solidFill>
              </a:rPr>
              <a:t> the Numbers</a:t>
            </a:r>
          </a:p>
        </p:txBody>
      </p:sp>
      <p:sp>
        <p:nvSpPr>
          <p:cNvPr id="5" name="TextBox 4">
            <a:extLst>
              <a:ext uri="{FF2B5EF4-FFF2-40B4-BE49-F238E27FC236}">
                <a16:creationId xmlns:a16="http://schemas.microsoft.com/office/drawing/2014/main" id="{931BD5F9-192F-31A2-E582-79EF78B23782}"/>
              </a:ext>
            </a:extLst>
          </p:cNvPr>
          <p:cNvSpPr txBox="1"/>
          <p:nvPr/>
        </p:nvSpPr>
        <p:spPr>
          <a:xfrm>
            <a:off x="1032279" y="4595479"/>
            <a:ext cx="10127441" cy="1015663"/>
          </a:xfrm>
          <a:prstGeom prst="rect">
            <a:avLst/>
          </a:prstGeom>
          <a:noFill/>
        </p:spPr>
        <p:txBody>
          <a:bodyPr wrap="square">
            <a:spAutoFit/>
          </a:bodyPr>
          <a:lstStyle/>
          <a:p>
            <a:pPr algn="ctr"/>
            <a:r>
              <a:rPr lang="en-US" sz="6000" b="1" kern="0" dirty="0">
                <a:solidFill>
                  <a:srgbClr val="23825D"/>
                </a:solidFill>
                <a:latin typeface="Helvetica" pitchFamily="2" charset="0"/>
                <a:cs typeface="+mj-cs"/>
              </a:rPr>
              <a:t>Improve</a:t>
            </a:r>
            <a:endParaRPr lang="en-GB" sz="6000" dirty="0"/>
          </a:p>
        </p:txBody>
      </p:sp>
    </p:spTree>
    <p:extLst>
      <p:ext uri="{BB962C8B-B14F-4D97-AF65-F5344CB8AC3E}">
        <p14:creationId xmlns:p14="http://schemas.microsoft.com/office/powerpoint/2010/main" val="405430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3E9D3-2549-1348-BBDA-C4291069D4B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9C6D89F-A7F6-DB40-8BCC-E4F980B36219}"/>
              </a:ext>
            </a:extLst>
          </p:cNvPr>
          <p:cNvSpPr>
            <a:spLocks noGrp="1"/>
          </p:cNvSpPr>
          <p:nvPr>
            <p:ph idx="1"/>
          </p:nvPr>
        </p:nvSpPr>
        <p:spPr>
          <a:xfrm>
            <a:off x="838200" y="3164515"/>
            <a:ext cx="6845135" cy="3012448"/>
          </a:xfrm>
        </p:spPr>
        <p:txBody>
          <a:bodyPr/>
          <a:lstStyle/>
          <a:p>
            <a:pPr marL="0" indent="0">
              <a:spcAft>
                <a:spcPts val="1200"/>
              </a:spcAft>
              <a:buNone/>
            </a:pPr>
            <a:endParaRPr lang="en-GB" sz="3200" dirty="0"/>
          </a:p>
          <a:p>
            <a:pPr>
              <a:spcAft>
                <a:spcPts val="1200"/>
              </a:spcAft>
              <a:buFont typeface="Wingdings" pitchFamily="2" charset="2"/>
              <a:buChar char="§"/>
            </a:pPr>
            <a:endParaRPr lang="en-GB" sz="3200" dirty="0"/>
          </a:p>
          <a:p>
            <a:pPr>
              <a:spcAft>
                <a:spcPts val="1200"/>
              </a:spcAft>
              <a:buFont typeface="Wingdings" pitchFamily="2" charset="2"/>
              <a:buChar char="§"/>
            </a:pPr>
            <a:endParaRPr lang="en-GB" sz="3200" dirty="0"/>
          </a:p>
        </p:txBody>
      </p:sp>
      <p:sp>
        <p:nvSpPr>
          <p:cNvPr id="4" name="Content Placeholder 2">
            <a:extLst>
              <a:ext uri="{FF2B5EF4-FFF2-40B4-BE49-F238E27FC236}">
                <a16:creationId xmlns:a16="http://schemas.microsoft.com/office/drawing/2014/main" id="{0C2AE362-6D70-9B12-F2E1-2A686320ECF3}"/>
              </a:ext>
            </a:extLst>
          </p:cNvPr>
          <p:cNvSpPr txBox="1">
            <a:spLocks/>
          </p:cNvSpPr>
          <p:nvPr/>
        </p:nvSpPr>
        <p:spPr bwMode="auto">
          <a:xfrm>
            <a:off x="8075851" y="3681876"/>
            <a:ext cx="3576680" cy="148084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r>
              <a:rPr lang="en-GB" sz="3200" i="1" kern="0" dirty="0"/>
              <a:t>To be the best you can be</a:t>
            </a:r>
          </a:p>
          <a:p>
            <a:pPr>
              <a:spcAft>
                <a:spcPts val="1200"/>
              </a:spcAft>
              <a:buFont typeface="Wingdings" pitchFamily="2" charset="2"/>
              <a:buChar char="§"/>
            </a:pPr>
            <a:endParaRPr lang="en-GB" sz="3200" kern="0" dirty="0"/>
          </a:p>
          <a:p>
            <a:pPr>
              <a:spcAft>
                <a:spcPts val="1200"/>
              </a:spcAft>
              <a:buFont typeface="Wingdings" pitchFamily="2" charset="2"/>
              <a:buChar char="§"/>
            </a:pPr>
            <a:endParaRPr lang="en-GB" sz="3200" kern="0" dirty="0"/>
          </a:p>
        </p:txBody>
      </p:sp>
      <p:sp>
        <p:nvSpPr>
          <p:cNvPr id="5" name="Content Placeholder 2">
            <a:extLst>
              <a:ext uri="{FF2B5EF4-FFF2-40B4-BE49-F238E27FC236}">
                <a16:creationId xmlns:a16="http://schemas.microsoft.com/office/drawing/2014/main" id="{4A6034DF-C01D-9388-7D6A-439DA4F97B4E}"/>
              </a:ext>
            </a:extLst>
          </p:cNvPr>
          <p:cNvSpPr txBox="1">
            <a:spLocks/>
          </p:cNvSpPr>
          <p:nvPr/>
        </p:nvSpPr>
        <p:spPr bwMode="auto">
          <a:xfrm>
            <a:off x="972405" y="1810857"/>
            <a:ext cx="5180251"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r>
              <a:rPr lang="en-GB" sz="3200" kern="0" dirty="0">
                <a:solidFill>
                  <a:schemeClr val="tx1"/>
                </a:solidFill>
              </a:rPr>
              <a:t>Be professional</a:t>
            </a:r>
          </a:p>
          <a:p>
            <a:pPr>
              <a:spcAft>
                <a:spcPts val="1200"/>
              </a:spcAft>
              <a:buFont typeface="Wingdings" pitchFamily="2" charset="2"/>
              <a:buChar char="§"/>
            </a:pPr>
            <a:r>
              <a:rPr lang="en-GB" sz="3200" kern="0" dirty="0"/>
              <a:t>Treat others as you would like</a:t>
            </a:r>
          </a:p>
          <a:p>
            <a:pPr>
              <a:spcAft>
                <a:spcPts val="1200"/>
              </a:spcAft>
              <a:buFont typeface="Wingdings" pitchFamily="2" charset="2"/>
              <a:buChar char="§"/>
            </a:pPr>
            <a:r>
              <a:rPr lang="en-GB" sz="3200" kern="0" dirty="0"/>
              <a:t>Be accountable for your actions</a:t>
            </a:r>
          </a:p>
          <a:p>
            <a:pPr>
              <a:spcAft>
                <a:spcPts val="1200"/>
              </a:spcAft>
              <a:buFont typeface="Wingdings" pitchFamily="2" charset="2"/>
              <a:buChar char="§"/>
            </a:pPr>
            <a:r>
              <a:rPr lang="en-GB" sz="3200" kern="0" dirty="0"/>
              <a:t>Be organised</a:t>
            </a:r>
          </a:p>
          <a:p>
            <a:pPr>
              <a:spcAft>
                <a:spcPts val="1200"/>
              </a:spcAft>
              <a:buFont typeface="Wingdings" pitchFamily="2" charset="2"/>
              <a:buChar char="§"/>
            </a:pPr>
            <a:r>
              <a:rPr lang="en-GB" sz="3200" kern="0" dirty="0"/>
              <a:t>Be conscientious</a:t>
            </a:r>
          </a:p>
          <a:p>
            <a:pPr>
              <a:spcAft>
                <a:spcPts val="1200"/>
              </a:spcAft>
              <a:buFont typeface="Wingdings" pitchFamily="2" charset="2"/>
              <a:buChar char="§"/>
            </a:pPr>
            <a:endParaRPr lang="en-GB" sz="3200" kern="0" dirty="0"/>
          </a:p>
        </p:txBody>
      </p:sp>
      <p:pic>
        <p:nvPicPr>
          <p:cNvPr id="7" name="Picture 6">
            <a:extLst>
              <a:ext uri="{FF2B5EF4-FFF2-40B4-BE49-F238E27FC236}">
                <a16:creationId xmlns:a16="http://schemas.microsoft.com/office/drawing/2014/main" id="{B53A5659-7B5B-6979-1472-7416B79164D0}"/>
              </a:ext>
            </a:extLst>
          </p:cNvPr>
          <p:cNvPicPr>
            <a:picLocks noChangeAspect="1"/>
          </p:cNvPicPr>
          <p:nvPr/>
        </p:nvPicPr>
        <p:blipFill>
          <a:blip r:embed="rId3"/>
          <a:stretch>
            <a:fillRect/>
          </a:stretch>
        </p:blipFill>
        <p:spPr>
          <a:xfrm>
            <a:off x="269735" y="-232612"/>
            <a:ext cx="11652530" cy="8126103"/>
          </a:xfrm>
          <a:prstGeom prst="rect">
            <a:avLst/>
          </a:prstGeom>
        </p:spPr>
      </p:pic>
    </p:spTree>
    <p:extLst>
      <p:ext uri="{BB962C8B-B14F-4D97-AF65-F5344CB8AC3E}">
        <p14:creationId xmlns:p14="http://schemas.microsoft.com/office/powerpoint/2010/main" val="3558301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42BA6-5546-B42E-AE10-C199E868E3F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925D488-1581-0B87-FB1E-C688BFA09D08}"/>
              </a:ext>
            </a:extLst>
          </p:cNvPr>
          <p:cNvPicPr>
            <a:picLocks noChangeAspect="1"/>
          </p:cNvPicPr>
          <p:nvPr/>
        </p:nvPicPr>
        <p:blipFill>
          <a:blip r:embed="rId2"/>
          <a:stretch>
            <a:fillRect/>
          </a:stretch>
        </p:blipFill>
        <p:spPr>
          <a:xfrm>
            <a:off x="366916" y="2414473"/>
            <a:ext cx="11458168" cy="2029053"/>
          </a:xfrm>
          <a:prstGeom prst="rect">
            <a:avLst/>
          </a:prstGeom>
        </p:spPr>
      </p:pic>
    </p:spTree>
    <p:extLst>
      <p:ext uri="{BB962C8B-B14F-4D97-AF65-F5344CB8AC3E}">
        <p14:creationId xmlns:p14="http://schemas.microsoft.com/office/powerpoint/2010/main" val="29630607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C92E6-4531-92C9-D2DB-B2FA0502A9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46E2B51-9261-D21D-01D4-CC370D185234}"/>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1F3F666D-F26B-FEDA-D7D1-B70B9262FCA3}"/>
              </a:ext>
            </a:extLst>
          </p:cNvPr>
          <p:cNvSpPr txBox="1">
            <a:spLocks/>
          </p:cNvSpPr>
          <p:nvPr/>
        </p:nvSpPr>
        <p:spPr bwMode="auto">
          <a:xfrm>
            <a:off x="748146" y="2054301"/>
            <a:ext cx="10958946"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Clr>
                <a:srgbClr val="7030A0"/>
              </a:buClr>
              <a:buNone/>
            </a:pPr>
            <a:r>
              <a:rPr lang="en-GB" sz="3200" dirty="0">
                <a:solidFill>
                  <a:srgbClr val="7030A0"/>
                </a:solidFill>
              </a:rPr>
              <a:t>09.30 – 10.45 	</a:t>
            </a:r>
            <a:r>
              <a:rPr lang="en-GB" sz="3200" dirty="0"/>
              <a:t>Accountability session – peer accountability</a:t>
            </a:r>
          </a:p>
          <a:p>
            <a:pPr marL="0" indent="0">
              <a:spcAft>
                <a:spcPts val="1200"/>
              </a:spcAft>
              <a:buClr>
                <a:srgbClr val="7030A0"/>
              </a:buClr>
              <a:buNone/>
            </a:pPr>
            <a:r>
              <a:rPr lang="en-GB" sz="3200" dirty="0">
                <a:solidFill>
                  <a:srgbClr val="7030A0"/>
                </a:solidFill>
              </a:rPr>
              <a:t>11.00 – 12.45  	</a:t>
            </a:r>
            <a:r>
              <a:rPr lang="en-GB" sz="3200" dirty="0"/>
              <a:t>Why a </a:t>
            </a:r>
            <a:r>
              <a:rPr lang="en-GB" sz="3200" i="1" dirty="0"/>
              <a:t>culture</a:t>
            </a:r>
            <a:r>
              <a:rPr lang="en-GB" sz="3200" dirty="0"/>
              <a:t> of self-accountability?</a:t>
            </a:r>
          </a:p>
          <a:p>
            <a:pPr marL="0" indent="0">
              <a:spcAft>
                <a:spcPts val="1200"/>
              </a:spcAft>
              <a:buClr>
                <a:srgbClr val="7030A0"/>
              </a:buClr>
              <a:buNone/>
            </a:pPr>
            <a:r>
              <a:rPr lang="en-GB" sz="3200" dirty="0">
                <a:solidFill>
                  <a:srgbClr val="7030A0"/>
                </a:solidFill>
              </a:rPr>
              <a:t>13.30 – 14.45  	</a:t>
            </a:r>
            <a:r>
              <a:rPr lang="en-GB" sz="3200" dirty="0"/>
              <a:t>Creating a </a:t>
            </a:r>
            <a:r>
              <a:rPr lang="en-GB" sz="3200" i="1" dirty="0"/>
              <a:t>culture</a:t>
            </a:r>
            <a:r>
              <a:rPr lang="en-GB" sz="3200" dirty="0"/>
              <a:t> of self-accountability</a:t>
            </a:r>
          </a:p>
          <a:p>
            <a:pPr marL="0" indent="0">
              <a:spcAft>
                <a:spcPts val="1200"/>
              </a:spcAft>
              <a:buNone/>
            </a:pPr>
            <a:r>
              <a:rPr lang="en-GB" sz="3200" dirty="0">
                <a:solidFill>
                  <a:srgbClr val="7030A0"/>
                </a:solidFill>
              </a:rPr>
              <a:t>15.00 – 16.15 	</a:t>
            </a:r>
            <a:r>
              <a:rPr lang="en-GB" sz="3200" dirty="0"/>
              <a:t>Action planning and next steps forms </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91C221A6-4643-1C2A-4CE2-9D78A75D0ABD}"/>
              </a:ext>
            </a:extLst>
          </p:cNvPr>
          <p:cNvSpPr txBox="1">
            <a:spLocks/>
          </p:cNvSpPr>
          <p:nvPr/>
        </p:nvSpPr>
        <p:spPr>
          <a:xfrm>
            <a:off x="987424" y="38016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Today’s agenda</a:t>
            </a:r>
          </a:p>
        </p:txBody>
      </p:sp>
    </p:spTree>
    <p:extLst>
      <p:ext uri="{BB962C8B-B14F-4D97-AF65-F5344CB8AC3E}">
        <p14:creationId xmlns:p14="http://schemas.microsoft.com/office/powerpoint/2010/main" val="4087535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DB50BC-6496-9E75-841F-15403ED15D3E}"/>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4" name="Title 1">
            <a:extLst>
              <a:ext uri="{FF2B5EF4-FFF2-40B4-BE49-F238E27FC236}">
                <a16:creationId xmlns:a16="http://schemas.microsoft.com/office/drawing/2014/main" id="{2590717C-1F54-D43B-3E48-FCC875B14981}"/>
              </a:ext>
            </a:extLst>
          </p:cNvPr>
          <p:cNvSpPr txBox="1">
            <a:spLocks/>
          </p:cNvSpPr>
          <p:nvPr/>
        </p:nvSpPr>
        <p:spPr>
          <a:xfrm>
            <a:off x="987424" y="265204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sz="7200" kern="0" dirty="0">
                <a:solidFill>
                  <a:srgbClr val="23825D"/>
                </a:solidFill>
              </a:rPr>
              <a:t>Accountability session</a:t>
            </a:r>
          </a:p>
        </p:txBody>
      </p:sp>
    </p:spTree>
    <p:extLst>
      <p:ext uri="{BB962C8B-B14F-4D97-AF65-F5344CB8AC3E}">
        <p14:creationId xmlns:p14="http://schemas.microsoft.com/office/powerpoint/2010/main" val="218668922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F632C-E45C-75BD-B56F-A43EEECF9E9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6FD7760-13DF-17CF-FB1F-4B85F3A7C0F3}"/>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25AA9ABC-42D0-DE24-00EA-E311CE14E841}"/>
              </a:ext>
            </a:extLst>
          </p:cNvPr>
          <p:cNvSpPr txBox="1">
            <a:spLocks/>
          </p:cNvSpPr>
          <p:nvPr/>
        </p:nvSpPr>
        <p:spPr bwMode="auto">
          <a:xfrm>
            <a:off x="637309" y="1666374"/>
            <a:ext cx="10958946"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742950" indent="-742950">
              <a:spcAft>
                <a:spcPts val="1200"/>
              </a:spcAft>
              <a:buClr>
                <a:srgbClr val="7030A0"/>
              </a:buClr>
              <a:buAutoNum type="arabicPeriod"/>
            </a:pPr>
            <a:r>
              <a:rPr lang="en-GB" dirty="0"/>
              <a:t>Buddy up with a peer</a:t>
            </a:r>
          </a:p>
          <a:p>
            <a:pPr marL="742950" indent="-742950">
              <a:spcAft>
                <a:spcPts val="1200"/>
              </a:spcAft>
              <a:buClr>
                <a:srgbClr val="7030A0"/>
              </a:buClr>
              <a:buAutoNum type="arabicPeriod"/>
            </a:pPr>
            <a:r>
              <a:rPr lang="en-GB" dirty="0"/>
              <a:t>Discuss your commitments</a:t>
            </a:r>
          </a:p>
          <a:p>
            <a:pPr marL="742950" indent="-742950">
              <a:spcAft>
                <a:spcPts val="1200"/>
              </a:spcAft>
              <a:buClr>
                <a:srgbClr val="7030A0"/>
              </a:buClr>
              <a:buAutoNum type="arabicPeriod"/>
            </a:pPr>
            <a:r>
              <a:rPr lang="en-GB" dirty="0"/>
              <a:t>Agree what has been fulfilled, and what hasn’t</a:t>
            </a:r>
          </a:p>
          <a:p>
            <a:pPr marL="742950" indent="-742950">
              <a:spcAft>
                <a:spcPts val="1200"/>
              </a:spcAft>
              <a:buClr>
                <a:srgbClr val="7030A0"/>
              </a:buClr>
              <a:buAutoNum type="arabicPeriod"/>
            </a:pPr>
            <a:r>
              <a:rPr lang="en-GB" dirty="0"/>
              <a:t>Discuss &amp; understand reasons why</a:t>
            </a:r>
          </a:p>
          <a:p>
            <a:pPr marL="742950" indent="-742950">
              <a:spcAft>
                <a:spcPts val="1200"/>
              </a:spcAft>
              <a:buClr>
                <a:srgbClr val="7030A0"/>
              </a:buClr>
              <a:buAutoNum type="arabicPeriod"/>
            </a:pPr>
            <a:r>
              <a:rPr lang="en-GB" dirty="0"/>
              <a:t>Be ready to report back on your peer’s behalf</a:t>
            </a:r>
          </a:p>
          <a:p>
            <a:pPr marL="0" indent="0">
              <a:spcAft>
                <a:spcPts val="1200"/>
              </a:spcAft>
              <a:buNone/>
            </a:pPr>
            <a:r>
              <a:rPr lang="en-GB" dirty="0"/>
              <a:t> </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DAD5D5A7-4791-4241-51F9-C6C103422989}"/>
              </a:ext>
            </a:extLst>
          </p:cNvPr>
          <p:cNvSpPr txBox="1">
            <a:spLocks/>
          </p:cNvSpPr>
          <p:nvPr/>
        </p:nvSpPr>
        <p:spPr>
          <a:xfrm>
            <a:off x="987424" y="38016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 session</a:t>
            </a:r>
          </a:p>
        </p:txBody>
      </p:sp>
    </p:spTree>
    <p:extLst>
      <p:ext uri="{BB962C8B-B14F-4D97-AF65-F5344CB8AC3E}">
        <p14:creationId xmlns:p14="http://schemas.microsoft.com/office/powerpoint/2010/main" val="5008048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1713F-117E-2604-22A8-B71BF71803B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27F481C-046D-5326-AF92-6FF3052D1161}"/>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AD29A0E9-13F9-1F71-A2E4-BE140AEF6AFC}"/>
              </a:ext>
            </a:extLst>
          </p:cNvPr>
          <p:cNvSpPr txBox="1">
            <a:spLocks/>
          </p:cNvSpPr>
          <p:nvPr/>
        </p:nvSpPr>
        <p:spPr bwMode="auto">
          <a:xfrm>
            <a:off x="637309" y="1666374"/>
            <a:ext cx="10958946"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r>
              <a:rPr lang="en-GB" dirty="0">
                <a:solidFill>
                  <a:srgbClr val="7030A0"/>
                </a:solidFill>
              </a:rPr>
              <a:t>Peer groups…</a:t>
            </a:r>
          </a:p>
          <a:p>
            <a:pPr marL="0" indent="0">
              <a:spcAft>
                <a:spcPts val="1200"/>
              </a:spcAft>
              <a:buNone/>
            </a:pPr>
            <a:r>
              <a:rPr lang="en-GB" dirty="0"/>
              <a:t>	RS Partnership and Anthony Russel</a:t>
            </a:r>
          </a:p>
          <a:p>
            <a:pPr marL="0" indent="0">
              <a:spcAft>
                <a:spcPts val="1200"/>
              </a:spcAft>
              <a:buNone/>
            </a:pPr>
            <a:r>
              <a:rPr lang="en-GB" dirty="0"/>
              <a:t>	Russell &amp; Russell and </a:t>
            </a:r>
            <a:r>
              <a:rPr lang="en-GB" dirty="0" err="1"/>
              <a:t>Pinfields</a:t>
            </a:r>
            <a:endParaRPr lang="en-GB" dirty="0"/>
          </a:p>
          <a:p>
            <a:pPr marL="0" indent="0">
              <a:spcAft>
                <a:spcPts val="1200"/>
              </a:spcAft>
              <a:buNone/>
            </a:pPr>
            <a:r>
              <a:rPr lang="en-GB" dirty="0"/>
              <a:t>	</a:t>
            </a:r>
            <a:r>
              <a:rPr lang="en-GB" dirty="0" err="1"/>
              <a:t>Moneypad</a:t>
            </a:r>
            <a:r>
              <a:rPr lang="en-GB" dirty="0"/>
              <a:t> and Paul Shrimpling</a:t>
            </a:r>
          </a:p>
          <a:p>
            <a:pPr marL="0" indent="0">
              <a:spcAft>
                <a:spcPts val="1200"/>
              </a:spcAft>
              <a:buNone/>
            </a:pPr>
            <a:r>
              <a:rPr lang="en-GB" dirty="0"/>
              <a:t>	Pulse and PG Owen</a:t>
            </a:r>
          </a:p>
          <a:p>
            <a:pPr marL="0" indent="0">
              <a:spcAft>
                <a:spcPts val="1200"/>
              </a:spcAft>
              <a:buNone/>
            </a:pPr>
            <a:r>
              <a:rPr lang="en-GB" dirty="0"/>
              <a:t>	Myers Clark and Loucas</a:t>
            </a:r>
          </a:p>
          <a:p>
            <a:pPr marL="0" indent="0">
              <a:spcAft>
                <a:spcPts val="1200"/>
              </a:spcAft>
              <a:buNone/>
            </a:pPr>
            <a:r>
              <a:rPr lang="en-GB" dirty="0"/>
              <a:t>	 </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5FE1B638-05EC-F43D-9E77-631619FAD556}"/>
              </a:ext>
            </a:extLst>
          </p:cNvPr>
          <p:cNvSpPr txBox="1">
            <a:spLocks/>
          </p:cNvSpPr>
          <p:nvPr/>
        </p:nvSpPr>
        <p:spPr>
          <a:xfrm>
            <a:off x="987424" y="38016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 session</a:t>
            </a:r>
          </a:p>
        </p:txBody>
      </p:sp>
    </p:spTree>
    <p:extLst>
      <p:ext uri="{BB962C8B-B14F-4D97-AF65-F5344CB8AC3E}">
        <p14:creationId xmlns:p14="http://schemas.microsoft.com/office/powerpoint/2010/main" val="12189553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6ABF-13E2-2DD0-1BC9-DDB8D2028A9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0FD6DA6-078F-E3B2-6D5B-EF7959F61B93}"/>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99980F97-788B-CE90-3263-3EBA4AF6B83B}"/>
              </a:ext>
            </a:extLst>
          </p:cNvPr>
          <p:cNvSpPr txBox="1">
            <a:spLocks/>
          </p:cNvSpPr>
          <p:nvPr/>
        </p:nvSpPr>
        <p:spPr bwMode="auto">
          <a:xfrm>
            <a:off x="637309" y="1666374"/>
            <a:ext cx="10958946"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742950" indent="-742950">
              <a:spcAft>
                <a:spcPts val="1200"/>
              </a:spcAft>
              <a:buClr>
                <a:srgbClr val="7030A0"/>
              </a:buClr>
              <a:buAutoNum type="arabicPeriod"/>
            </a:pPr>
            <a:r>
              <a:rPr lang="en-GB" dirty="0"/>
              <a:t>Buddy up with a peer</a:t>
            </a:r>
          </a:p>
          <a:p>
            <a:pPr marL="742950" indent="-742950">
              <a:spcAft>
                <a:spcPts val="1200"/>
              </a:spcAft>
              <a:buClr>
                <a:srgbClr val="7030A0"/>
              </a:buClr>
              <a:buAutoNum type="arabicPeriod"/>
            </a:pPr>
            <a:r>
              <a:rPr lang="en-GB" dirty="0"/>
              <a:t>Discuss your commitments</a:t>
            </a:r>
          </a:p>
          <a:p>
            <a:pPr marL="742950" indent="-742950">
              <a:spcAft>
                <a:spcPts val="1200"/>
              </a:spcAft>
              <a:buClr>
                <a:srgbClr val="7030A0"/>
              </a:buClr>
              <a:buAutoNum type="arabicPeriod"/>
            </a:pPr>
            <a:r>
              <a:rPr lang="en-GB" dirty="0"/>
              <a:t>Agree what has been fulfilled, and what hasn’t</a:t>
            </a:r>
          </a:p>
          <a:p>
            <a:pPr marL="742950" indent="-742950">
              <a:spcAft>
                <a:spcPts val="1200"/>
              </a:spcAft>
              <a:buClr>
                <a:srgbClr val="7030A0"/>
              </a:buClr>
              <a:buAutoNum type="arabicPeriod"/>
            </a:pPr>
            <a:r>
              <a:rPr lang="en-GB" dirty="0"/>
              <a:t>Discuss &amp; understand reasons why</a:t>
            </a:r>
          </a:p>
          <a:p>
            <a:pPr marL="742950" indent="-742950">
              <a:spcAft>
                <a:spcPts val="1200"/>
              </a:spcAft>
              <a:buClr>
                <a:srgbClr val="7030A0"/>
              </a:buClr>
              <a:buAutoNum type="arabicPeriod"/>
            </a:pPr>
            <a:r>
              <a:rPr lang="en-GB" dirty="0"/>
              <a:t>Be ready to report back on your peer’s behalf</a:t>
            </a:r>
          </a:p>
          <a:p>
            <a:pPr marL="0" indent="0">
              <a:spcAft>
                <a:spcPts val="1200"/>
              </a:spcAft>
              <a:buNone/>
            </a:pPr>
            <a:r>
              <a:rPr lang="en-GB" dirty="0"/>
              <a:t> </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FE419126-945A-6D9D-029B-E632A9D2C012}"/>
              </a:ext>
            </a:extLst>
          </p:cNvPr>
          <p:cNvSpPr txBox="1">
            <a:spLocks/>
          </p:cNvSpPr>
          <p:nvPr/>
        </p:nvSpPr>
        <p:spPr>
          <a:xfrm>
            <a:off x="987424" y="38016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 session</a:t>
            </a:r>
          </a:p>
        </p:txBody>
      </p:sp>
    </p:spTree>
    <p:extLst>
      <p:ext uri="{BB962C8B-B14F-4D97-AF65-F5344CB8AC3E}">
        <p14:creationId xmlns:p14="http://schemas.microsoft.com/office/powerpoint/2010/main" val="42773973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AD4DE-68D6-7560-009B-DFF65C5DAA1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16B09BE-428C-19A8-FA26-A9C17197F372}"/>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C78F3516-6DCC-D089-3CD8-BAE59D4D1859}"/>
              </a:ext>
            </a:extLst>
          </p:cNvPr>
          <p:cNvSpPr txBox="1">
            <a:spLocks/>
          </p:cNvSpPr>
          <p:nvPr/>
        </p:nvSpPr>
        <p:spPr bwMode="auto">
          <a:xfrm>
            <a:off x="748145" y="2514599"/>
            <a:ext cx="10958946"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742950" indent="-742950">
              <a:spcAft>
                <a:spcPts val="1200"/>
              </a:spcAft>
              <a:buClr>
                <a:srgbClr val="7030A0"/>
              </a:buClr>
              <a:buAutoNum type="arabicPeriod"/>
            </a:pPr>
            <a:r>
              <a:rPr lang="en-GB" dirty="0"/>
              <a:t>Be succinct – 2 mins for each firm</a:t>
            </a:r>
          </a:p>
          <a:p>
            <a:pPr marL="742950" indent="-742950">
              <a:spcAft>
                <a:spcPts val="1200"/>
              </a:spcAft>
              <a:buClr>
                <a:srgbClr val="7030A0"/>
              </a:buClr>
              <a:buAutoNum type="arabicPeriod"/>
            </a:pPr>
            <a:r>
              <a:rPr lang="en-GB" dirty="0"/>
              <a:t>Focus on learning points</a:t>
            </a:r>
          </a:p>
          <a:p>
            <a:pPr marL="742950" indent="-742950">
              <a:spcAft>
                <a:spcPts val="1200"/>
              </a:spcAft>
              <a:buClr>
                <a:srgbClr val="7030A0"/>
              </a:buClr>
              <a:buAutoNum type="arabicPeriod"/>
            </a:pPr>
            <a:r>
              <a:rPr lang="en-GB" dirty="0"/>
              <a:t>What will they do differently next time?</a:t>
            </a:r>
          </a:p>
          <a:p>
            <a:pPr marL="742950" indent="-742950">
              <a:spcAft>
                <a:spcPts val="1200"/>
              </a:spcAft>
              <a:buClr>
                <a:srgbClr val="7030A0"/>
              </a:buClr>
              <a:buAutoNum type="arabicPeriod"/>
            </a:pPr>
            <a:r>
              <a:rPr lang="en-GB" dirty="0"/>
              <a:t>Be succinct – 2 mins for each firm</a:t>
            </a:r>
          </a:p>
          <a:p>
            <a:pPr marL="0" indent="0">
              <a:spcAft>
                <a:spcPts val="1200"/>
              </a:spcAft>
              <a:buNone/>
            </a:pPr>
            <a:r>
              <a:rPr lang="en-GB" dirty="0"/>
              <a:t> </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A7E52AC8-2081-8DB4-EB9D-C8F7544687A8}"/>
              </a:ext>
            </a:extLst>
          </p:cNvPr>
          <p:cNvSpPr txBox="1">
            <a:spLocks/>
          </p:cNvSpPr>
          <p:nvPr/>
        </p:nvSpPr>
        <p:spPr>
          <a:xfrm>
            <a:off x="987424" y="38016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When reporting back…</a:t>
            </a:r>
          </a:p>
        </p:txBody>
      </p:sp>
    </p:spTree>
    <p:extLst>
      <p:ext uri="{BB962C8B-B14F-4D97-AF65-F5344CB8AC3E}">
        <p14:creationId xmlns:p14="http://schemas.microsoft.com/office/powerpoint/2010/main" val="23634626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CBAC8"/>
        </a:solidFill>
        <a:effectLst/>
      </p:bgPr>
    </p:bg>
    <p:spTree>
      <p:nvGrpSpPr>
        <p:cNvPr id="1" name="">
          <a:extLst>
            <a:ext uri="{FF2B5EF4-FFF2-40B4-BE49-F238E27FC236}">
              <a16:creationId xmlns:a16="http://schemas.microsoft.com/office/drawing/2014/main" id="{AD550A13-4087-444D-55CA-820824B1F21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69BC626-2FCC-43C3-8768-EF6D08FCE797}"/>
              </a:ext>
            </a:extLst>
          </p:cNvPr>
          <p:cNvSpPr txBox="1">
            <a:spLocks/>
          </p:cNvSpPr>
          <p:nvPr/>
        </p:nvSpPr>
        <p:spPr>
          <a:xfrm>
            <a:off x="987424" y="265204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sz="7200" kern="0" dirty="0" err="1">
                <a:solidFill>
                  <a:srgbClr val="23825D"/>
                </a:solidFill>
              </a:rPr>
              <a:t>Assion</a:t>
            </a:r>
            <a:endParaRPr lang="en-US" sz="7200" kern="0" dirty="0">
              <a:solidFill>
                <a:srgbClr val="23825D"/>
              </a:solidFill>
            </a:endParaRPr>
          </a:p>
        </p:txBody>
      </p:sp>
      <p:pic>
        <p:nvPicPr>
          <p:cNvPr id="1026" name="Picture 2">
            <a:extLst>
              <a:ext uri="{FF2B5EF4-FFF2-40B4-BE49-F238E27FC236}">
                <a16:creationId xmlns:a16="http://schemas.microsoft.com/office/drawing/2014/main" id="{DAD935E5-F090-39FB-C753-6F2E678DE7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23812"/>
            <a:ext cx="8763000"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61958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DDE84-C4E2-3D16-999C-BADFC39EB49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4C2CA3C-312D-581E-01F9-ED15BD6E6344}"/>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7618DD18-ECE3-9215-AE7C-83FD9F414622}"/>
              </a:ext>
            </a:extLst>
          </p:cNvPr>
          <p:cNvSpPr txBox="1">
            <a:spLocks/>
          </p:cNvSpPr>
          <p:nvPr/>
        </p:nvSpPr>
        <p:spPr bwMode="auto">
          <a:xfrm>
            <a:off x="828675" y="2885574"/>
            <a:ext cx="10648950"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sz="3200" kern="0" dirty="0">
                <a:solidFill>
                  <a:schemeClr val="tx1">
                    <a:lumMod val="50000"/>
                    <a:lumOff val="50000"/>
                  </a:schemeClr>
                </a:solidFill>
              </a:rPr>
              <a:t>Observations?</a:t>
            </a: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57DBA46E-58DB-FDE9-9EFA-B6902DEE3670}"/>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 session</a:t>
            </a:r>
          </a:p>
        </p:txBody>
      </p:sp>
    </p:spTree>
    <p:extLst>
      <p:ext uri="{BB962C8B-B14F-4D97-AF65-F5344CB8AC3E}">
        <p14:creationId xmlns:p14="http://schemas.microsoft.com/office/powerpoint/2010/main" val="3506578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C6C02-5AE8-7275-5359-6302618A9F8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E449B3D-E861-20F1-2E95-75244E2C6ECE}"/>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ACCDA752-5DA2-433C-ADD9-4898E24267BC}"/>
              </a:ext>
            </a:extLst>
          </p:cNvPr>
          <p:cNvSpPr txBox="1">
            <a:spLocks/>
          </p:cNvSpPr>
          <p:nvPr/>
        </p:nvSpPr>
        <p:spPr bwMode="auto">
          <a:xfrm>
            <a:off x="1327371" y="2885574"/>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44769D63-959B-D655-D672-A2EFAEDE35E0}"/>
              </a:ext>
            </a:extLst>
          </p:cNvPr>
          <p:cNvSpPr txBox="1">
            <a:spLocks/>
          </p:cNvSpPr>
          <p:nvPr/>
        </p:nvSpPr>
        <p:spPr>
          <a:xfrm>
            <a:off x="987423" y="2885574"/>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BREAK</a:t>
            </a:r>
          </a:p>
        </p:txBody>
      </p:sp>
    </p:spTree>
    <p:extLst>
      <p:ext uri="{BB962C8B-B14F-4D97-AF65-F5344CB8AC3E}">
        <p14:creationId xmlns:p14="http://schemas.microsoft.com/office/powerpoint/2010/main" val="14268268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B00BB-839A-8B16-EC8D-EF3E2FA4B6E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DD5B6D5-567F-C457-0AB8-E222DFBC9810}"/>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FF4F2CA5-63EE-117C-D283-9114FD7FF423}"/>
              </a:ext>
            </a:extLst>
          </p:cNvPr>
          <p:cNvSpPr txBox="1">
            <a:spLocks/>
          </p:cNvSpPr>
          <p:nvPr/>
        </p:nvSpPr>
        <p:spPr bwMode="auto">
          <a:xfrm>
            <a:off x="1327371" y="2885574"/>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US" dirty="0"/>
              <a:t>…an obligation or willingness to accept responsibility, or to account for one’s actions…</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6F517539-FC10-79BB-7104-CC23EBB1C320}"/>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spTree>
    <p:extLst>
      <p:ext uri="{BB962C8B-B14F-4D97-AF65-F5344CB8AC3E}">
        <p14:creationId xmlns:p14="http://schemas.microsoft.com/office/powerpoint/2010/main" val="35482590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DC0-6EF3-A66F-4F37-FA52632F27A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4DAB18C-AED2-9A7C-3176-EC46E2A93FD8}"/>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EB90842C-E51E-1CA2-0E7C-2BCEA075DC1C}"/>
              </a:ext>
            </a:extLst>
          </p:cNvPr>
          <p:cNvSpPr txBox="1">
            <a:spLocks/>
          </p:cNvSpPr>
          <p:nvPr/>
        </p:nvSpPr>
        <p:spPr bwMode="auto">
          <a:xfrm>
            <a:off x="1327371" y="2885574"/>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US" dirty="0"/>
              <a:t>…an obligation or willingness to accept responsibility, or to account for one’s actions…</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3BEECE35-2E60-2538-C2D0-3D248FDEDC93}"/>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901421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E15C1-34B8-E3A9-3933-9181C1017E5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F4E546E-A84B-8E1F-8760-A94A5EB537B9}"/>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677DAD1C-25D7-BF08-8B71-1DCE31896BB6}"/>
              </a:ext>
            </a:extLst>
          </p:cNvPr>
          <p:cNvSpPr txBox="1">
            <a:spLocks/>
          </p:cNvSpPr>
          <p:nvPr/>
        </p:nvSpPr>
        <p:spPr bwMode="auto">
          <a:xfrm>
            <a:off x="772733" y="1700718"/>
            <a:ext cx="10818254" cy="1135472"/>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r>
              <a:rPr lang="en-US" dirty="0">
                <a:solidFill>
                  <a:srgbClr val="7030A0"/>
                </a:solidFill>
              </a:rPr>
              <a:t>EXERCISE:  </a:t>
            </a:r>
            <a:r>
              <a:rPr lang="en-US" sz="2800" dirty="0"/>
              <a:t>What happens when there is no culture of accountability? What is the impact on…</a:t>
            </a:r>
          </a:p>
          <a:p>
            <a:pPr marL="0" indent="0">
              <a:spcAft>
                <a:spcPts val="1200"/>
              </a:spcAft>
              <a:buNone/>
            </a:pPr>
            <a:r>
              <a:rPr lang="en-US" sz="2800" dirty="0"/>
              <a:t>1. Your team</a:t>
            </a:r>
          </a:p>
          <a:p>
            <a:pPr marL="0" indent="0">
              <a:spcAft>
                <a:spcPts val="1200"/>
              </a:spcAft>
              <a:buNone/>
            </a:pPr>
            <a:r>
              <a:rPr lang="en-US" sz="2800" dirty="0"/>
              <a:t>2. Your managers</a:t>
            </a:r>
          </a:p>
          <a:p>
            <a:pPr marL="0" indent="0">
              <a:spcAft>
                <a:spcPts val="1200"/>
              </a:spcAft>
              <a:buNone/>
            </a:pPr>
            <a:r>
              <a:rPr lang="en-US" sz="2800" dirty="0"/>
              <a:t>3. Your clients</a:t>
            </a:r>
          </a:p>
          <a:p>
            <a:pPr marL="0" indent="0">
              <a:spcAft>
                <a:spcPts val="1200"/>
              </a:spcAft>
              <a:buNone/>
            </a:pPr>
            <a:r>
              <a:rPr lang="en-US" sz="2800" dirty="0"/>
              <a:t>4. Your firm</a:t>
            </a:r>
          </a:p>
          <a:p>
            <a:pPr marL="0" indent="0">
              <a:spcAft>
                <a:spcPts val="1200"/>
              </a:spcAft>
              <a:buNone/>
            </a:pPr>
            <a:endParaRPr lang="en-US" sz="2800" dirty="0"/>
          </a:p>
        </p:txBody>
      </p:sp>
      <p:sp>
        <p:nvSpPr>
          <p:cNvPr id="4" name="Title 1">
            <a:extLst>
              <a:ext uri="{FF2B5EF4-FFF2-40B4-BE49-F238E27FC236}">
                <a16:creationId xmlns:a16="http://schemas.microsoft.com/office/drawing/2014/main" id="{351EE8EB-756A-D6EF-253C-1759BDC27D10}"/>
              </a:ext>
            </a:extLst>
          </p:cNvPr>
          <p:cNvSpPr txBox="1">
            <a:spLocks/>
          </p:cNvSpPr>
          <p:nvPr/>
        </p:nvSpPr>
        <p:spPr>
          <a:xfrm>
            <a:off x="987423" y="505969"/>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a:p>
            <a:pPr algn="ctr"/>
            <a:endParaRPr lang="en-US" kern="0" dirty="0">
              <a:solidFill>
                <a:srgbClr val="23825D"/>
              </a:solidFill>
            </a:endParaRPr>
          </a:p>
        </p:txBody>
      </p:sp>
      <p:sp>
        <p:nvSpPr>
          <p:cNvPr id="5" name="TextBox 4">
            <a:extLst>
              <a:ext uri="{FF2B5EF4-FFF2-40B4-BE49-F238E27FC236}">
                <a16:creationId xmlns:a16="http://schemas.microsoft.com/office/drawing/2014/main" id="{97EF90D9-5CC0-6F72-FEB5-6C87B305329D}"/>
              </a:ext>
            </a:extLst>
          </p:cNvPr>
          <p:cNvSpPr txBox="1"/>
          <p:nvPr/>
        </p:nvSpPr>
        <p:spPr>
          <a:xfrm>
            <a:off x="4797127" y="3429000"/>
            <a:ext cx="5067946" cy="1877437"/>
          </a:xfrm>
          <a:prstGeom prst="rect">
            <a:avLst/>
          </a:prstGeom>
          <a:noFill/>
        </p:spPr>
        <p:txBody>
          <a:bodyPr wrap="square" rtlCol="0">
            <a:spAutoFit/>
          </a:bodyPr>
          <a:lstStyle/>
          <a:p>
            <a:r>
              <a:rPr lang="en-GB" sz="3200" b="1" kern="0" dirty="0">
                <a:solidFill>
                  <a:srgbClr val="7030A0"/>
                </a:solidFill>
              </a:rPr>
              <a:t>Quantify the financial impact on all these stakeholders</a:t>
            </a:r>
            <a:r>
              <a:rPr lang="en-GB" sz="3200" b="1" kern="0" dirty="0"/>
              <a:t> </a:t>
            </a:r>
          </a:p>
          <a:p>
            <a:endParaRPr lang="en-US" sz="2000" dirty="0"/>
          </a:p>
        </p:txBody>
      </p:sp>
    </p:spTree>
    <p:extLst>
      <p:ext uri="{BB962C8B-B14F-4D97-AF65-F5344CB8AC3E}">
        <p14:creationId xmlns:p14="http://schemas.microsoft.com/office/powerpoint/2010/main" val="11468998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26CAD-FD4E-5108-2A2D-63F0377D6A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D2DA4FE-4915-DC19-48F2-DC0ACA51E282}"/>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1401DE37-6F20-1A6F-11BB-83BC957A6FE0}"/>
              </a:ext>
            </a:extLst>
          </p:cNvPr>
          <p:cNvSpPr txBox="1">
            <a:spLocks/>
          </p:cNvSpPr>
          <p:nvPr/>
        </p:nvSpPr>
        <p:spPr bwMode="auto">
          <a:xfrm>
            <a:off x="1327371" y="2885574"/>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5D1A1237-17A3-58C7-5456-C6348BFFECCE}"/>
              </a:ext>
            </a:extLst>
          </p:cNvPr>
          <p:cNvSpPr txBox="1">
            <a:spLocks/>
          </p:cNvSpPr>
          <p:nvPr/>
        </p:nvSpPr>
        <p:spPr>
          <a:xfrm>
            <a:off x="987423" y="2510033"/>
            <a:ext cx="10217151" cy="1289941"/>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“You are not your grand plans.</a:t>
            </a:r>
          </a:p>
          <a:p>
            <a:pPr algn="ctr"/>
            <a:r>
              <a:rPr lang="en-US" kern="0" dirty="0">
                <a:solidFill>
                  <a:srgbClr val="23825D"/>
                </a:solidFill>
              </a:rPr>
              <a:t>You are your daily patterns” </a:t>
            </a:r>
          </a:p>
        </p:txBody>
      </p:sp>
      <p:sp>
        <p:nvSpPr>
          <p:cNvPr id="5" name="TextBox 4">
            <a:extLst>
              <a:ext uri="{FF2B5EF4-FFF2-40B4-BE49-F238E27FC236}">
                <a16:creationId xmlns:a16="http://schemas.microsoft.com/office/drawing/2014/main" id="{C0C7E683-C333-21BC-458F-01E2598BC201}"/>
              </a:ext>
            </a:extLst>
          </p:cNvPr>
          <p:cNvSpPr txBox="1"/>
          <p:nvPr/>
        </p:nvSpPr>
        <p:spPr>
          <a:xfrm>
            <a:off x="7346506" y="4175516"/>
            <a:ext cx="2690737" cy="584775"/>
          </a:xfrm>
          <a:prstGeom prst="rect">
            <a:avLst/>
          </a:prstGeom>
          <a:noFill/>
        </p:spPr>
        <p:txBody>
          <a:bodyPr wrap="none" rtlCol="0">
            <a:spAutoFit/>
          </a:bodyPr>
          <a:lstStyle/>
          <a:p>
            <a:r>
              <a:rPr lang="en-GB" sz="3200" b="1" dirty="0"/>
              <a:t>- James Clear</a:t>
            </a:r>
          </a:p>
        </p:txBody>
      </p:sp>
    </p:spTree>
    <p:extLst>
      <p:ext uri="{BB962C8B-B14F-4D97-AF65-F5344CB8AC3E}">
        <p14:creationId xmlns:p14="http://schemas.microsoft.com/office/powerpoint/2010/main" val="38445015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E3E3E"/>
        </a:solidFill>
        <a:effectLst/>
      </p:bgPr>
    </p:bg>
    <p:spTree>
      <p:nvGrpSpPr>
        <p:cNvPr id="1" name=""/>
        <p:cNvGrpSpPr/>
        <p:nvPr/>
      </p:nvGrpSpPr>
      <p:grpSpPr>
        <a:xfrm>
          <a:off x="0" y="0"/>
          <a:ext cx="0" cy="0"/>
          <a:chOff x="0" y="0"/>
          <a:chExt cx="0" cy="0"/>
        </a:xfrm>
      </p:grpSpPr>
      <p:sp>
        <p:nvSpPr>
          <p:cNvPr id="2" name="Shape 0"/>
          <p:cNvSpPr/>
          <p:nvPr/>
        </p:nvSpPr>
        <p:spPr>
          <a:xfrm>
            <a:off x="0" y="0"/>
            <a:ext cx="219456" cy="6858000"/>
          </a:xfrm>
          <a:prstGeom prst="rect">
            <a:avLst/>
          </a:prstGeom>
          <a:solidFill>
            <a:srgbClr val="207A50"/>
          </a:solidFill>
          <a:ln w="12700">
            <a:solidFill>
              <a:srgbClr val="207A50"/>
            </a:solidFill>
            <a:prstDash val="solid"/>
          </a:ln>
        </p:spPr>
        <p:txBody>
          <a:bodyPr/>
          <a:lstStyle/>
          <a:p>
            <a:endParaRPr lang="en-US"/>
          </a:p>
        </p:txBody>
      </p:sp>
      <p:sp>
        <p:nvSpPr>
          <p:cNvPr id="3" name="Shape 1"/>
          <p:cNvSpPr/>
          <p:nvPr/>
        </p:nvSpPr>
        <p:spPr>
          <a:xfrm>
            <a:off x="0" y="6400800"/>
            <a:ext cx="12192000" cy="457200"/>
          </a:xfrm>
          <a:prstGeom prst="rect">
            <a:avLst/>
          </a:prstGeom>
          <a:solidFill>
            <a:srgbClr val="A83030"/>
          </a:solidFill>
          <a:ln w="12700">
            <a:solidFill>
              <a:srgbClr val="A83030"/>
            </a:solidFill>
            <a:prstDash val="solid"/>
          </a:ln>
        </p:spPr>
        <p:txBody>
          <a:bodyPr/>
          <a:lstStyle/>
          <a:p>
            <a:endParaRPr lang="en-US"/>
          </a:p>
        </p:txBody>
      </p:sp>
      <p:sp>
        <p:nvSpPr>
          <p:cNvPr id="4" name="Shape 2"/>
          <p:cNvSpPr/>
          <p:nvPr/>
        </p:nvSpPr>
        <p:spPr>
          <a:xfrm>
            <a:off x="670560" y="3230880"/>
            <a:ext cx="10850880" cy="0"/>
          </a:xfrm>
          <a:prstGeom prst="line">
            <a:avLst/>
          </a:prstGeom>
          <a:noFill/>
          <a:ln w="19050">
            <a:solidFill>
              <a:srgbClr val="C4922A"/>
            </a:solidFill>
            <a:prstDash val="solid"/>
          </a:ln>
        </p:spPr>
        <p:txBody>
          <a:bodyPr/>
          <a:lstStyle/>
          <a:p>
            <a:endParaRPr lang="en-US"/>
          </a:p>
        </p:txBody>
      </p:sp>
      <p:sp>
        <p:nvSpPr>
          <p:cNvPr id="5" name="Text 3"/>
          <p:cNvSpPr/>
          <p:nvPr/>
        </p:nvSpPr>
        <p:spPr>
          <a:xfrm>
            <a:off x="548640" y="1341120"/>
            <a:ext cx="11094720" cy="1463040"/>
          </a:xfrm>
          <a:prstGeom prst="rect">
            <a:avLst/>
          </a:prstGeom>
          <a:noFill/>
          <a:ln/>
        </p:spPr>
        <p:txBody>
          <a:bodyPr wrap="square" rtlCol="0" anchor="ctr"/>
          <a:lstStyle/>
          <a:p>
            <a:pPr algn="ctr"/>
            <a:r>
              <a:rPr lang="en-US" sz="8533" b="1" kern="0" spc="1067" dirty="0">
                <a:solidFill>
                  <a:srgbClr val="FFFFFF"/>
                </a:solidFill>
                <a:latin typeface="Georgia" pitchFamily="34" charset="0"/>
                <a:ea typeface="Georgia" pitchFamily="34" charset="-122"/>
                <a:cs typeface="Georgia" pitchFamily="34" charset="-120"/>
              </a:rPr>
              <a:t>OAR  BED</a:t>
            </a:r>
            <a:endParaRPr lang="en-US" sz="8533" dirty="0"/>
          </a:p>
        </p:txBody>
      </p:sp>
      <p:sp>
        <p:nvSpPr>
          <p:cNvPr id="6" name="Text 4"/>
          <p:cNvSpPr/>
          <p:nvPr/>
        </p:nvSpPr>
        <p:spPr>
          <a:xfrm>
            <a:off x="548640" y="3352800"/>
            <a:ext cx="11094720" cy="670560"/>
          </a:xfrm>
          <a:prstGeom prst="rect">
            <a:avLst/>
          </a:prstGeom>
          <a:noFill/>
          <a:ln/>
        </p:spPr>
        <p:txBody>
          <a:bodyPr wrap="square" rtlCol="0" anchor="ctr"/>
          <a:lstStyle/>
          <a:p>
            <a:pPr algn="ctr"/>
            <a:r>
              <a:rPr lang="en-US" sz="2400" i="1" dirty="0">
                <a:solidFill>
                  <a:srgbClr val="BBBBBB"/>
                </a:solidFill>
                <a:latin typeface="Calibri" pitchFamily="34" charset="0"/>
                <a:ea typeface="Calibri" pitchFamily="34" charset="-122"/>
                <a:cs typeface="Calibri" pitchFamily="34" charset="-120"/>
              </a:rPr>
              <a:t>Above the line peak mindset</a:t>
            </a:r>
            <a:endParaRPr lang="en-US" sz="2400" dirty="0"/>
          </a:p>
        </p:txBody>
      </p:sp>
      <p:sp>
        <p:nvSpPr>
          <p:cNvPr id="7" name="Text 5"/>
          <p:cNvSpPr/>
          <p:nvPr/>
        </p:nvSpPr>
        <p:spPr>
          <a:xfrm>
            <a:off x="670560" y="4084320"/>
            <a:ext cx="10850880" cy="548640"/>
          </a:xfrm>
          <a:prstGeom prst="rect">
            <a:avLst/>
          </a:prstGeom>
          <a:noFill/>
          <a:ln/>
        </p:spPr>
        <p:txBody>
          <a:bodyPr wrap="square" rtlCol="0" anchor="ctr"/>
          <a:lstStyle/>
          <a:p>
            <a:pPr algn="ctr"/>
            <a:r>
              <a:rPr lang="en-US" sz="1600" dirty="0">
                <a:solidFill>
                  <a:srgbClr val="999999"/>
                </a:solidFill>
                <a:latin typeface="Calibri" pitchFamily="34" charset="0"/>
                <a:ea typeface="Calibri" pitchFamily="34" charset="-122"/>
                <a:cs typeface="Calibri" pitchFamily="34" charset="-120"/>
              </a:rPr>
              <a:t>Building high-performing teams through ownership, accountability &amp; responsibility</a:t>
            </a:r>
            <a:endParaRPr lang="en-US" sz="1600" dirty="0"/>
          </a:p>
        </p:txBody>
      </p:sp>
      <p:sp>
        <p:nvSpPr>
          <p:cNvPr id="8" name="Text 6"/>
          <p:cNvSpPr/>
          <p:nvPr/>
        </p:nvSpPr>
        <p:spPr>
          <a:xfrm>
            <a:off x="548640" y="5486400"/>
            <a:ext cx="11094720" cy="426720"/>
          </a:xfrm>
          <a:prstGeom prst="rect">
            <a:avLst/>
          </a:prstGeom>
          <a:noFill/>
          <a:ln/>
        </p:spPr>
        <p:txBody>
          <a:bodyPr wrap="square" rtlCol="0" anchor="ctr"/>
          <a:lstStyle/>
          <a:p>
            <a:pPr algn="ctr"/>
            <a:r>
              <a:rPr lang="en-US" sz="1333" i="1" dirty="0">
                <a:solidFill>
                  <a:srgbClr val="888888"/>
                </a:solidFill>
                <a:latin typeface="Calibri" pitchFamily="34" charset="0"/>
                <a:ea typeface="Calibri" pitchFamily="34" charset="-122"/>
                <a:cs typeface="Calibri" pitchFamily="34" charset="-120"/>
              </a:rPr>
              <a:t>Kiyosaki  ·  DePorter  ·  Thurber</a:t>
            </a:r>
            <a:endParaRPr lang="en-US" sz="1333" dirty="0"/>
          </a:p>
        </p:txBody>
      </p:sp>
      <p:sp>
        <p:nvSpPr>
          <p:cNvPr id="9" name="Shape 7"/>
          <p:cNvSpPr/>
          <p:nvPr/>
        </p:nvSpPr>
        <p:spPr>
          <a:xfrm>
            <a:off x="9144000" y="304800"/>
            <a:ext cx="1584960" cy="463296"/>
          </a:xfrm>
          <a:prstGeom prst="roundRect">
            <a:avLst>
              <a:gd name="adj" fmla="val 13158"/>
            </a:avLst>
          </a:prstGeom>
          <a:solidFill>
            <a:srgbClr val="207A50"/>
          </a:solidFill>
          <a:ln w="12700">
            <a:solidFill>
              <a:srgbClr val="207A50"/>
            </a:solidFill>
            <a:prstDash val="solid"/>
          </a:ln>
        </p:spPr>
        <p:txBody>
          <a:bodyPr/>
          <a:lstStyle/>
          <a:p>
            <a:endParaRPr lang="en-US"/>
          </a:p>
        </p:txBody>
      </p:sp>
      <p:sp>
        <p:nvSpPr>
          <p:cNvPr id="10" name="Text 8"/>
          <p:cNvSpPr/>
          <p:nvPr/>
        </p:nvSpPr>
        <p:spPr>
          <a:xfrm>
            <a:off x="9144000" y="304800"/>
            <a:ext cx="1584960" cy="463296"/>
          </a:xfrm>
          <a:prstGeom prst="rect">
            <a:avLst/>
          </a:prstGeom>
          <a:noFill/>
          <a:ln/>
        </p:spPr>
        <p:txBody>
          <a:bodyPr wrap="square" rtlCol="0" anchor="ctr"/>
          <a:lstStyle/>
          <a:p>
            <a:pPr algn="ctr"/>
            <a:r>
              <a:rPr lang="en-US" sz="1067" b="1" dirty="0">
                <a:solidFill>
                  <a:srgbClr val="FFFFFF"/>
                </a:solidFill>
                <a:latin typeface="Calibri" pitchFamily="34" charset="0"/>
                <a:ea typeface="Calibri" pitchFamily="34" charset="-122"/>
                <a:cs typeface="Calibri" pitchFamily="34" charset="-120"/>
              </a:rPr>
              <a:t>▲ ABOVE</a:t>
            </a:r>
            <a:endParaRPr lang="en-US" sz="1067" dirty="0"/>
          </a:p>
        </p:txBody>
      </p:sp>
      <p:sp>
        <p:nvSpPr>
          <p:cNvPr id="11" name="Shape 9"/>
          <p:cNvSpPr/>
          <p:nvPr/>
        </p:nvSpPr>
        <p:spPr>
          <a:xfrm>
            <a:off x="9144000" y="853440"/>
            <a:ext cx="1584960" cy="463296"/>
          </a:xfrm>
          <a:prstGeom prst="roundRect">
            <a:avLst>
              <a:gd name="adj" fmla="val 13158"/>
            </a:avLst>
          </a:prstGeom>
          <a:solidFill>
            <a:srgbClr val="A83030"/>
          </a:solidFill>
          <a:ln w="12700">
            <a:solidFill>
              <a:srgbClr val="A83030"/>
            </a:solidFill>
            <a:prstDash val="solid"/>
          </a:ln>
        </p:spPr>
        <p:txBody>
          <a:bodyPr/>
          <a:lstStyle/>
          <a:p>
            <a:endParaRPr lang="en-US"/>
          </a:p>
        </p:txBody>
      </p:sp>
      <p:sp>
        <p:nvSpPr>
          <p:cNvPr id="12" name="Text 10"/>
          <p:cNvSpPr/>
          <p:nvPr/>
        </p:nvSpPr>
        <p:spPr>
          <a:xfrm>
            <a:off x="9144000" y="853440"/>
            <a:ext cx="1584960" cy="463296"/>
          </a:xfrm>
          <a:prstGeom prst="rect">
            <a:avLst/>
          </a:prstGeom>
          <a:noFill/>
          <a:ln/>
        </p:spPr>
        <p:txBody>
          <a:bodyPr wrap="square" rtlCol="0" anchor="ctr"/>
          <a:lstStyle/>
          <a:p>
            <a:pPr algn="ctr"/>
            <a:r>
              <a:rPr lang="en-US" sz="1067" b="1" dirty="0">
                <a:solidFill>
                  <a:srgbClr val="FFFFFF"/>
                </a:solidFill>
                <a:latin typeface="Calibri" pitchFamily="34" charset="0"/>
                <a:ea typeface="Calibri" pitchFamily="34" charset="-122"/>
                <a:cs typeface="Calibri" pitchFamily="34" charset="-120"/>
              </a:rPr>
              <a:t>▼ BELOW</a:t>
            </a:r>
            <a:endParaRPr lang="en-US" sz="1067" dirty="0"/>
          </a:p>
        </p:txBody>
      </p:sp>
    </p:spTree>
    <p:extLst>
      <p:ext uri="{BB962C8B-B14F-4D97-AF65-F5344CB8AC3E}">
        <p14:creationId xmlns:p14="http://schemas.microsoft.com/office/powerpoint/2010/main" val="938313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F8F5"/>
        </a:solidFill>
        <a:effectLst/>
      </p:bgPr>
    </p:bg>
    <p:spTree>
      <p:nvGrpSpPr>
        <p:cNvPr id="1" name=""/>
        <p:cNvGrpSpPr/>
        <p:nvPr/>
      </p:nvGrpSpPr>
      <p:grpSpPr>
        <a:xfrm>
          <a:off x="0" y="0"/>
          <a:ext cx="0" cy="0"/>
          <a:chOff x="0" y="0"/>
          <a:chExt cx="0" cy="0"/>
        </a:xfrm>
      </p:grpSpPr>
      <p:sp>
        <p:nvSpPr>
          <p:cNvPr id="2" name="Shape 0"/>
          <p:cNvSpPr/>
          <p:nvPr/>
        </p:nvSpPr>
        <p:spPr>
          <a:xfrm>
            <a:off x="0" y="0"/>
            <a:ext cx="12192000" cy="1280160"/>
          </a:xfrm>
          <a:prstGeom prst="rect">
            <a:avLst/>
          </a:prstGeom>
          <a:solidFill>
            <a:srgbClr val="3E3E3E"/>
          </a:solidFill>
          <a:ln w="12700">
            <a:solidFill>
              <a:srgbClr val="3E3E3E"/>
            </a:solidFill>
            <a:prstDash val="solid"/>
          </a:ln>
        </p:spPr>
        <p:txBody>
          <a:bodyPr/>
          <a:lstStyle/>
          <a:p>
            <a:endParaRPr lang="en-US"/>
          </a:p>
        </p:txBody>
      </p:sp>
      <p:sp>
        <p:nvSpPr>
          <p:cNvPr id="3" name="Text 1"/>
          <p:cNvSpPr/>
          <p:nvPr/>
        </p:nvSpPr>
        <p:spPr>
          <a:xfrm>
            <a:off x="609600" y="0"/>
            <a:ext cx="10972800" cy="1280160"/>
          </a:xfrm>
          <a:prstGeom prst="rect">
            <a:avLst/>
          </a:prstGeom>
          <a:noFill/>
          <a:ln/>
        </p:spPr>
        <p:txBody>
          <a:bodyPr wrap="square" rtlCol="0" anchor="ctr"/>
          <a:lstStyle/>
          <a:p>
            <a:pPr algn="ctr"/>
            <a:r>
              <a:rPr lang="en-US" sz="2933" b="1" kern="0" spc="533" dirty="0">
                <a:solidFill>
                  <a:srgbClr val="FFFFFF"/>
                </a:solidFill>
                <a:latin typeface="Georgia" pitchFamily="34" charset="0"/>
                <a:ea typeface="Georgia" pitchFamily="34" charset="-122"/>
                <a:cs typeface="Georgia" pitchFamily="34" charset="-120"/>
              </a:rPr>
              <a:t>THE CORE IDEA</a:t>
            </a:r>
            <a:endParaRPr lang="en-US" sz="2933" dirty="0"/>
          </a:p>
        </p:txBody>
      </p:sp>
      <p:sp>
        <p:nvSpPr>
          <p:cNvPr id="4" name="Shape 2"/>
          <p:cNvSpPr/>
          <p:nvPr/>
        </p:nvSpPr>
        <p:spPr>
          <a:xfrm>
            <a:off x="365760" y="463296"/>
            <a:ext cx="341376" cy="341376"/>
          </a:xfrm>
          <a:prstGeom prst="ellipse">
            <a:avLst/>
          </a:prstGeom>
          <a:solidFill>
            <a:srgbClr val="C4922A"/>
          </a:solidFill>
          <a:ln w="12700">
            <a:solidFill>
              <a:srgbClr val="C4922A"/>
            </a:solidFill>
            <a:prstDash val="solid"/>
          </a:ln>
        </p:spPr>
        <p:txBody>
          <a:bodyPr/>
          <a:lstStyle/>
          <a:p>
            <a:endParaRPr lang="en-US"/>
          </a:p>
        </p:txBody>
      </p:sp>
      <p:sp>
        <p:nvSpPr>
          <p:cNvPr id="5" name="Shape 3"/>
          <p:cNvSpPr/>
          <p:nvPr/>
        </p:nvSpPr>
        <p:spPr>
          <a:xfrm>
            <a:off x="487680" y="1584960"/>
            <a:ext cx="5486400" cy="4632960"/>
          </a:xfrm>
          <a:prstGeom prst="rect">
            <a:avLst/>
          </a:prstGeom>
          <a:solidFill>
            <a:srgbClr val="3E3E3E"/>
          </a:solidFill>
          <a:ln w="12700">
            <a:solidFill>
              <a:srgbClr val="3E3E3E"/>
            </a:solidFill>
            <a:prstDash val="solid"/>
          </a:ln>
          <a:effectLst>
            <a:outerShdw blurRad="101600" dist="38100" dir="8100000" algn="bl" rotWithShape="0">
              <a:srgbClr val="000000">
                <a:alpha val="12000"/>
              </a:srgbClr>
            </a:outerShdw>
          </a:effectLst>
        </p:spPr>
        <p:txBody>
          <a:bodyPr/>
          <a:lstStyle/>
          <a:p>
            <a:endParaRPr lang="en-US"/>
          </a:p>
        </p:txBody>
      </p:sp>
      <p:sp>
        <p:nvSpPr>
          <p:cNvPr id="6" name="Text 4"/>
          <p:cNvSpPr/>
          <p:nvPr/>
        </p:nvSpPr>
        <p:spPr>
          <a:xfrm>
            <a:off x="755904" y="1889760"/>
            <a:ext cx="4998720" cy="463296"/>
          </a:xfrm>
          <a:prstGeom prst="rect">
            <a:avLst/>
          </a:prstGeom>
          <a:noFill/>
          <a:ln/>
        </p:spPr>
        <p:txBody>
          <a:bodyPr wrap="square" rtlCol="0" anchor="ctr"/>
          <a:lstStyle/>
          <a:p>
            <a:r>
              <a:rPr lang="en-US" sz="2400" b="1" kern="0" spc="267" dirty="0">
                <a:solidFill>
                  <a:srgbClr val="C4922A"/>
                </a:solidFill>
                <a:latin typeface="Calibri" pitchFamily="34" charset="0"/>
                <a:ea typeface="Calibri" pitchFamily="34" charset="-122"/>
                <a:cs typeface="Calibri" pitchFamily="34" charset="-120"/>
              </a:rPr>
              <a:t>ONE CHOICE</a:t>
            </a:r>
            <a:endParaRPr lang="en-US" sz="2400" dirty="0"/>
          </a:p>
        </p:txBody>
      </p:sp>
      <p:sp>
        <p:nvSpPr>
          <p:cNvPr id="7" name="Shape 5"/>
          <p:cNvSpPr/>
          <p:nvPr/>
        </p:nvSpPr>
        <p:spPr>
          <a:xfrm>
            <a:off x="755904" y="2438400"/>
            <a:ext cx="4754880" cy="0"/>
          </a:xfrm>
          <a:prstGeom prst="line">
            <a:avLst/>
          </a:prstGeom>
          <a:noFill/>
          <a:ln w="9525">
            <a:solidFill>
              <a:srgbClr val="C4922A"/>
            </a:solidFill>
            <a:prstDash val="solid"/>
          </a:ln>
        </p:spPr>
        <p:txBody>
          <a:bodyPr/>
          <a:lstStyle/>
          <a:p>
            <a:endParaRPr lang="en-US"/>
          </a:p>
        </p:txBody>
      </p:sp>
      <p:sp>
        <p:nvSpPr>
          <p:cNvPr id="8" name="Text 6"/>
          <p:cNvSpPr/>
          <p:nvPr/>
        </p:nvSpPr>
        <p:spPr>
          <a:xfrm>
            <a:off x="755904" y="2621280"/>
            <a:ext cx="4876800" cy="3291840"/>
          </a:xfrm>
          <a:prstGeom prst="rect">
            <a:avLst/>
          </a:prstGeom>
          <a:noFill/>
          <a:ln/>
        </p:spPr>
        <p:txBody>
          <a:bodyPr wrap="square" rtlCol="0" anchor="t"/>
          <a:lstStyle/>
          <a:p>
            <a:pPr marL="457189" indent="-457189">
              <a:spcAft>
                <a:spcPts val="1333"/>
              </a:spcAft>
              <a:buSzPct val="100000"/>
              <a:buChar char="•"/>
            </a:pPr>
            <a:r>
              <a:rPr lang="en-US" sz="2400" b="1" dirty="0">
                <a:solidFill>
                  <a:srgbClr val="FFFFFF"/>
                </a:solidFill>
                <a:latin typeface="Calibri" pitchFamily="34" charset="0"/>
                <a:ea typeface="Calibri" pitchFamily="34" charset="-122"/>
                <a:cs typeface="Calibri" pitchFamily="34" charset="-120"/>
              </a:rPr>
              <a:t>Every person, every moment</a:t>
            </a:r>
            <a:endParaRPr lang="en-US" sz="2400" b="1" dirty="0"/>
          </a:p>
          <a:p>
            <a:pPr marL="457189" indent="-457189">
              <a:spcAft>
                <a:spcPts val="1333"/>
              </a:spcAft>
              <a:buSzPct val="100000"/>
              <a:buChar char="•"/>
            </a:pPr>
            <a:r>
              <a:rPr lang="en-US" sz="2400" b="1" dirty="0">
                <a:solidFill>
                  <a:srgbClr val="FFFFFF"/>
                </a:solidFill>
                <a:latin typeface="Calibri" pitchFamily="34" charset="0"/>
                <a:ea typeface="Calibri" pitchFamily="34" charset="-122"/>
                <a:cs typeface="Calibri" pitchFamily="34" charset="-120"/>
              </a:rPr>
              <a:t>Is above or below the line</a:t>
            </a:r>
            <a:endParaRPr lang="en-US" sz="2400" b="1" dirty="0"/>
          </a:p>
          <a:p>
            <a:pPr marL="457189" indent="-457189">
              <a:spcAft>
                <a:spcPts val="1333"/>
              </a:spcAft>
              <a:buSzPct val="100000"/>
              <a:buChar char="•"/>
            </a:pPr>
            <a:r>
              <a:rPr lang="en-US" sz="2400" b="1" dirty="0">
                <a:solidFill>
                  <a:srgbClr val="FFFFFF"/>
                </a:solidFill>
                <a:latin typeface="Calibri" pitchFamily="34" charset="0"/>
                <a:ea typeface="Calibri" pitchFamily="34" charset="-122"/>
                <a:cs typeface="Calibri" pitchFamily="34" charset="-120"/>
              </a:rPr>
              <a:t>And they get to choose</a:t>
            </a:r>
            <a:endParaRPr lang="en-US" sz="2400" b="1" dirty="0"/>
          </a:p>
        </p:txBody>
      </p:sp>
      <p:sp>
        <p:nvSpPr>
          <p:cNvPr id="9" name="Shape 7"/>
          <p:cNvSpPr/>
          <p:nvPr/>
        </p:nvSpPr>
        <p:spPr>
          <a:xfrm>
            <a:off x="6461760" y="1584960"/>
            <a:ext cx="5486400" cy="4632960"/>
          </a:xfrm>
          <a:prstGeom prst="rect">
            <a:avLst/>
          </a:prstGeom>
          <a:solidFill>
            <a:srgbClr val="155C3A"/>
          </a:solidFill>
          <a:ln w="12700">
            <a:solidFill>
              <a:srgbClr val="155C3A"/>
            </a:solidFill>
            <a:prstDash val="solid"/>
          </a:ln>
          <a:effectLst>
            <a:outerShdw blurRad="101600" dist="38100" dir="8100000" algn="bl" rotWithShape="0">
              <a:srgbClr val="000000">
                <a:alpha val="12000"/>
              </a:srgbClr>
            </a:outerShdw>
          </a:effectLst>
        </p:spPr>
        <p:txBody>
          <a:bodyPr/>
          <a:lstStyle/>
          <a:p>
            <a:endParaRPr lang="en-US"/>
          </a:p>
        </p:txBody>
      </p:sp>
      <p:sp>
        <p:nvSpPr>
          <p:cNvPr id="10" name="Text 8"/>
          <p:cNvSpPr/>
          <p:nvPr/>
        </p:nvSpPr>
        <p:spPr>
          <a:xfrm>
            <a:off x="6729984" y="1889760"/>
            <a:ext cx="4998720" cy="463296"/>
          </a:xfrm>
          <a:prstGeom prst="rect">
            <a:avLst/>
          </a:prstGeom>
          <a:noFill/>
          <a:ln/>
        </p:spPr>
        <p:txBody>
          <a:bodyPr wrap="square" rtlCol="0" anchor="ctr"/>
          <a:lstStyle/>
          <a:p>
            <a:r>
              <a:rPr lang="en-US" sz="2400" b="1" kern="0" spc="267" dirty="0">
                <a:solidFill>
                  <a:srgbClr val="C8E8DA"/>
                </a:solidFill>
                <a:latin typeface="Calibri" pitchFamily="34" charset="0"/>
                <a:ea typeface="Calibri" pitchFamily="34" charset="-122"/>
                <a:cs typeface="Calibri" pitchFamily="34" charset="-120"/>
              </a:rPr>
              <a:t>SHARED LANGUAGE</a:t>
            </a:r>
            <a:endParaRPr lang="en-US" sz="2400" dirty="0"/>
          </a:p>
        </p:txBody>
      </p:sp>
      <p:sp>
        <p:nvSpPr>
          <p:cNvPr id="11" name="Shape 9"/>
          <p:cNvSpPr/>
          <p:nvPr/>
        </p:nvSpPr>
        <p:spPr>
          <a:xfrm>
            <a:off x="6729984" y="2438400"/>
            <a:ext cx="4754880" cy="0"/>
          </a:xfrm>
          <a:prstGeom prst="line">
            <a:avLst/>
          </a:prstGeom>
          <a:noFill/>
          <a:ln w="9525">
            <a:solidFill>
              <a:srgbClr val="207A50"/>
            </a:solidFill>
            <a:prstDash val="solid"/>
          </a:ln>
        </p:spPr>
        <p:txBody>
          <a:bodyPr/>
          <a:lstStyle/>
          <a:p>
            <a:endParaRPr lang="en-US"/>
          </a:p>
        </p:txBody>
      </p:sp>
      <p:sp>
        <p:nvSpPr>
          <p:cNvPr id="12" name="Text 10"/>
          <p:cNvSpPr/>
          <p:nvPr/>
        </p:nvSpPr>
        <p:spPr>
          <a:xfrm>
            <a:off x="6729984" y="2621280"/>
            <a:ext cx="4876800" cy="3291840"/>
          </a:xfrm>
          <a:prstGeom prst="rect">
            <a:avLst/>
          </a:prstGeom>
          <a:noFill/>
          <a:ln/>
        </p:spPr>
        <p:txBody>
          <a:bodyPr wrap="square" rtlCol="0" anchor="t"/>
          <a:lstStyle/>
          <a:p>
            <a:pPr marL="457189" indent="-457189">
              <a:spcAft>
                <a:spcPts val="1333"/>
              </a:spcAft>
              <a:buSzPct val="100000"/>
              <a:buChar char="•"/>
            </a:pPr>
            <a:r>
              <a:rPr lang="en-US" sz="2400" b="1" dirty="0">
                <a:solidFill>
                  <a:srgbClr val="FFFFFF"/>
                </a:solidFill>
                <a:latin typeface="Calibri" pitchFamily="34" charset="0"/>
                <a:ea typeface="Calibri" pitchFamily="34" charset="-122"/>
                <a:cs typeface="Calibri" pitchFamily="34" charset="-120"/>
              </a:rPr>
              <a:t>A common team vocabulary</a:t>
            </a:r>
            <a:endParaRPr lang="en-US" sz="2400" b="1" dirty="0"/>
          </a:p>
          <a:p>
            <a:pPr marL="457189" indent="-457189">
              <a:spcAft>
                <a:spcPts val="1333"/>
              </a:spcAft>
              <a:buSzPct val="100000"/>
              <a:buChar char="•"/>
            </a:pPr>
            <a:r>
              <a:rPr lang="en-US" sz="2400" b="1" dirty="0">
                <a:solidFill>
                  <a:srgbClr val="FFFFFF"/>
                </a:solidFill>
                <a:latin typeface="Calibri" pitchFamily="34" charset="0"/>
                <a:ea typeface="Calibri" pitchFamily="34" charset="-122"/>
                <a:cs typeface="Calibri" pitchFamily="34" charset="-120"/>
              </a:rPr>
              <a:t>Names behaviour, not people</a:t>
            </a:r>
            <a:endParaRPr lang="en-US" sz="2400" b="1" dirty="0"/>
          </a:p>
          <a:p>
            <a:pPr marL="457189" indent="-457189">
              <a:spcAft>
                <a:spcPts val="1333"/>
              </a:spcAft>
              <a:buSzPct val="100000"/>
              <a:buChar char="•"/>
            </a:pPr>
            <a:r>
              <a:rPr lang="en-US" sz="2400" b="1" dirty="0">
                <a:solidFill>
                  <a:srgbClr val="FFFFFF"/>
                </a:solidFill>
                <a:latin typeface="Calibri" pitchFamily="34" charset="0"/>
                <a:ea typeface="Calibri" pitchFamily="34" charset="-122"/>
                <a:cs typeface="Calibri" pitchFamily="34" charset="-120"/>
              </a:rPr>
              <a:t>Simple, powerful, memorable</a:t>
            </a:r>
            <a:endParaRPr lang="en-US" sz="2400" b="1" dirty="0"/>
          </a:p>
        </p:txBody>
      </p:sp>
      <p:sp>
        <p:nvSpPr>
          <p:cNvPr id="13" name="Text 11"/>
          <p:cNvSpPr/>
          <p:nvPr/>
        </p:nvSpPr>
        <p:spPr>
          <a:xfrm>
            <a:off x="11216640" y="6400800"/>
            <a:ext cx="731520" cy="304800"/>
          </a:xfrm>
          <a:prstGeom prst="rect">
            <a:avLst/>
          </a:prstGeom>
          <a:noFill/>
          <a:ln/>
        </p:spPr>
        <p:txBody>
          <a:bodyPr wrap="square" rtlCol="0" anchor="ctr"/>
          <a:lstStyle/>
          <a:p>
            <a:pPr algn="r"/>
            <a:r>
              <a:rPr lang="en-US" sz="1067" dirty="0">
                <a:solidFill>
                  <a:srgbClr val="BBBBBB"/>
                </a:solidFill>
                <a:latin typeface="Calibri" pitchFamily="34" charset="0"/>
                <a:ea typeface="Calibri" pitchFamily="34" charset="-122"/>
                <a:cs typeface="Calibri" pitchFamily="34" charset="-120"/>
              </a:rPr>
              <a:t>2 / 6</a:t>
            </a:r>
            <a:endParaRPr lang="en-US" sz="1067" dirty="0"/>
          </a:p>
        </p:txBody>
      </p:sp>
    </p:spTree>
    <p:extLst>
      <p:ext uri="{BB962C8B-B14F-4D97-AF65-F5344CB8AC3E}">
        <p14:creationId xmlns:p14="http://schemas.microsoft.com/office/powerpoint/2010/main" val="10020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EF8F3"/>
        </a:solidFill>
        <a:effectLst/>
      </p:bgPr>
    </p:bg>
    <p:spTree>
      <p:nvGrpSpPr>
        <p:cNvPr id="1" name=""/>
        <p:cNvGrpSpPr/>
        <p:nvPr/>
      </p:nvGrpSpPr>
      <p:grpSpPr>
        <a:xfrm>
          <a:off x="0" y="0"/>
          <a:ext cx="0" cy="0"/>
          <a:chOff x="0" y="0"/>
          <a:chExt cx="0" cy="0"/>
        </a:xfrm>
      </p:grpSpPr>
      <p:sp>
        <p:nvSpPr>
          <p:cNvPr id="2" name="Shape 0"/>
          <p:cNvSpPr/>
          <p:nvPr/>
        </p:nvSpPr>
        <p:spPr>
          <a:xfrm>
            <a:off x="0" y="0"/>
            <a:ext cx="12192000" cy="1280160"/>
          </a:xfrm>
          <a:prstGeom prst="rect">
            <a:avLst/>
          </a:prstGeom>
          <a:solidFill>
            <a:srgbClr val="155C3A"/>
          </a:solidFill>
          <a:ln w="12700">
            <a:solidFill>
              <a:srgbClr val="155C3A"/>
            </a:solidFill>
            <a:prstDash val="solid"/>
          </a:ln>
        </p:spPr>
        <p:txBody>
          <a:bodyPr/>
          <a:lstStyle/>
          <a:p>
            <a:endParaRPr lang="en-US"/>
          </a:p>
        </p:txBody>
      </p:sp>
      <p:sp>
        <p:nvSpPr>
          <p:cNvPr id="3" name="Text 1"/>
          <p:cNvSpPr/>
          <p:nvPr/>
        </p:nvSpPr>
        <p:spPr>
          <a:xfrm>
            <a:off x="487680" y="0"/>
            <a:ext cx="11216640" cy="1280160"/>
          </a:xfrm>
          <a:prstGeom prst="rect">
            <a:avLst/>
          </a:prstGeom>
          <a:noFill/>
          <a:ln/>
        </p:spPr>
        <p:txBody>
          <a:bodyPr wrap="square" rtlCol="0" anchor="ctr"/>
          <a:lstStyle/>
          <a:p>
            <a:pPr algn="ctr"/>
            <a:r>
              <a:rPr lang="en-US" sz="2933" b="1" kern="0" spc="400" dirty="0">
                <a:solidFill>
                  <a:srgbClr val="FFFFFF"/>
                </a:solidFill>
                <a:latin typeface="Georgia" pitchFamily="34" charset="0"/>
                <a:ea typeface="Georgia" pitchFamily="34" charset="-122"/>
                <a:cs typeface="Georgia" pitchFamily="34" charset="-120"/>
              </a:rPr>
              <a:t>▲  ABOVE THE LINE  ·  OAR</a:t>
            </a:r>
            <a:endParaRPr lang="en-US" sz="2933" dirty="0"/>
          </a:p>
        </p:txBody>
      </p:sp>
      <p:sp>
        <p:nvSpPr>
          <p:cNvPr id="4" name="Text 2"/>
          <p:cNvSpPr/>
          <p:nvPr/>
        </p:nvSpPr>
        <p:spPr>
          <a:xfrm>
            <a:off x="487680" y="829056"/>
            <a:ext cx="11216640" cy="390144"/>
          </a:xfrm>
          <a:prstGeom prst="rect">
            <a:avLst/>
          </a:prstGeom>
          <a:noFill/>
          <a:ln/>
        </p:spPr>
        <p:txBody>
          <a:bodyPr wrap="square" rtlCol="0" anchor="ctr"/>
          <a:lstStyle/>
          <a:p>
            <a:pPr algn="ctr"/>
            <a:r>
              <a:rPr lang="en-US" sz="1267" i="1" dirty="0">
                <a:solidFill>
                  <a:srgbClr val="C8E8DA"/>
                </a:solidFill>
                <a:latin typeface="Calibri" pitchFamily="34" charset="0"/>
                <a:ea typeface="Calibri" pitchFamily="34" charset="-122"/>
                <a:cs typeface="Calibri" pitchFamily="34" charset="-120"/>
              </a:rPr>
              <a:t>Victor  ·  Pro-active  ·  Solution focused</a:t>
            </a:r>
            <a:endParaRPr lang="en-US" sz="1267" dirty="0"/>
          </a:p>
        </p:txBody>
      </p:sp>
      <p:sp>
        <p:nvSpPr>
          <p:cNvPr id="5" name="Shape 3"/>
          <p:cNvSpPr/>
          <p:nvPr/>
        </p:nvSpPr>
        <p:spPr>
          <a:xfrm>
            <a:off x="426720" y="1463040"/>
            <a:ext cx="3596640" cy="4998720"/>
          </a:xfrm>
          <a:prstGeom prst="rect">
            <a:avLst/>
          </a:prstGeom>
          <a:solidFill>
            <a:srgbClr val="FFFFFF"/>
          </a:solidFill>
          <a:ln w="12700">
            <a:solidFill>
              <a:srgbClr val="C8E8DA"/>
            </a:solidFill>
            <a:prstDash val="solid"/>
          </a:ln>
          <a:effectLst>
            <a:outerShdw blurRad="101600" dist="38100" dir="8100000" algn="bl" rotWithShape="0">
              <a:srgbClr val="000000">
                <a:alpha val="12000"/>
              </a:srgbClr>
            </a:outerShdw>
          </a:effectLst>
        </p:spPr>
        <p:txBody>
          <a:bodyPr/>
          <a:lstStyle/>
          <a:p>
            <a:endParaRPr lang="en-US"/>
          </a:p>
        </p:txBody>
      </p:sp>
      <p:sp>
        <p:nvSpPr>
          <p:cNvPr id="6" name="Shape 4"/>
          <p:cNvSpPr/>
          <p:nvPr/>
        </p:nvSpPr>
        <p:spPr>
          <a:xfrm>
            <a:off x="426720" y="1463040"/>
            <a:ext cx="3596640" cy="877824"/>
          </a:xfrm>
          <a:prstGeom prst="rect">
            <a:avLst/>
          </a:prstGeom>
          <a:solidFill>
            <a:srgbClr val="207A50"/>
          </a:solidFill>
          <a:ln w="12700">
            <a:solidFill>
              <a:srgbClr val="207A50"/>
            </a:solidFill>
            <a:prstDash val="solid"/>
          </a:ln>
        </p:spPr>
        <p:txBody>
          <a:bodyPr/>
          <a:lstStyle/>
          <a:p>
            <a:endParaRPr lang="en-US"/>
          </a:p>
        </p:txBody>
      </p:sp>
      <p:sp>
        <p:nvSpPr>
          <p:cNvPr id="7" name="Shape 5"/>
          <p:cNvSpPr/>
          <p:nvPr/>
        </p:nvSpPr>
        <p:spPr>
          <a:xfrm>
            <a:off x="585216" y="1560576"/>
            <a:ext cx="670560" cy="670560"/>
          </a:xfrm>
          <a:prstGeom prst="ellipse">
            <a:avLst/>
          </a:prstGeom>
          <a:solidFill>
            <a:srgbClr val="FFFFFF"/>
          </a:solidFill>
          <a:ln w="12700">
            <a:solidFill>
              <a:srgbClr val="FFFFFF"/>
            </a:solidFill>
            <a:prstDash val="solid"/>
          </a:ln>
        </p:spPr>
        <p:txBody>
          <a:bodyPr/>
          <a:lstStyle/>
          <a:p>
            <a:endParaRPr lang="en-US"/>
          </a:p>
        </p:txBody>
      </p:sp>
      <p:sp>
        <p:nvSpPr>
          <p:cNvPr id="8" name="Text 6"/>
          <p:cNvSpPr/>
          <p:nvPr/>
        </p:nvSpPr>
        <p:spPr>
          <a:xfrm>
            <a:off x="585216" y="1560576"/>
            <a:ext cx="670560" cy="670560"/>
          </a:xfrm>
          <a:prstGeom prst="rect">
            <a:avLst/>
          </a:prstGeom>
          <a:noFill/>
          <a:ln/>
        </p:spPr>
        <p:txBody>
          <a:bodyPr wrap="square" rtlCol="0" anchor="ctr"/>
          <a:lstStyle/>
          <a:p>
            <a:pPr algn="ctr"/>
            <a:r>
              <a:rPr lang="en-US" sz="2667" b="1" dirty="0">
                <a:solidFill>
                  <a:srgbClr val="155C3A"/>
                </a:solidFill>
                <a:latin typeface="Georgia" pitchFamily="34" charset="0"/>
                <a:ea typeface="Georgia" pitchFamily="34" charset="-122"/>
                <a:cs typeface="Georgia" pitchFamily="34" charset="-120"/>
              </a:rPr>
              <a:t>O</a:t>
            </a:r>
            <a:endParaRPr lang="en-US" sz="2667" dirty="0"/>
          </a:p>
        </p:txBody>
      </p:sp>
      <p:sp>
        <p:nvSpPr>
          <p:cNvPr id="9" name="Text 7"/>
          <p:cNvSpPr/>
          <p:nvPr/>
        </p:nvSpPr>
        <p:spPr>
          <a:xfrm>
            <a:off x="1341120" y="1584960"/>
            <a:ext cx="2560320" cy="438912"/>
          </a:xfrm>
          <a:prstGeom prst="rect">
            <a:avLst/>
          </a:prstGeom>
          <a:noFill/>
          <a:ln/>
        </p:spPr>
        <p:txBody>
          <a:bodyPr wrap="square" rtlCol="0" anchor="ctr"/>
          <a:lstStyle/>
          <a:p>
            <a:r>
              <a:rPr lang="en-US" sz="2400" b="1" dirty="0">
                <a:solidFill>
                  <a:srgbClr val="FFFFFF"/>
                </a:solidFill>
                <a:latin typeface="Calibri" pitchFamily="34" charset="0"/>
                <a:ea typeface="Calibri" pitchFamily="34" charset="-122"/>
                <a:cs typeface="Calibri" pitchFamily="34" charset="-120"/>
              </a:rPr>
              <a:t>Ownership</a:t>
            </a:r>
            <a:endParaRPr lang="en-US" sz="1733" dirty="0"/>
          </a:p>
        </p:txBody>
      </p:sp>
      <p:sp>
        <p:nvSpPr>
          <p:cNvPr id="10" name="Text 8"/>
          <p:cNvSpPr/>
          <p:nvPr/>
        </p:nvSpPr>
        <p:spPr>
          <a:xfrm>
            <a:off x="1341120" y="2011680"/>
            <a:ext cx="2560320" cy="304800"/>
          </a:xfrm>
          <a:prstGeom prst="rect">
            <a:avLst/>
          </a:prstGeom>
          <a:noFill/>
          <a:ln/>
        </p:spPr>
        <p:txBody>
          <a:bodyPr wrap="square" rtlCol="0" anchor="ctr"/>
          <a:lstStyle/>
          <a:p>
            <a:r>
              <a:rPr lang="en-US" i="1" dirty="0">
                <a:solidFill>
                  <a:srgbClr val="C8E8DA"/>
                </a:solidFill>
                <a:latin typeface="Calibri" pitchFamily="34" charset="0"/>
                <a:ea typeface="Calibri" pitchFamily="34" charset="-122"/>
                <a:cs typeface="Calibri" pitchFamily="34" charset="-120"/>
              </a:rPr>
              <a:t>"I see it"</a:t>
            </a:r>
            <a:endParaRPr lang="en-US" dirty="0"/>
          </a:p>
        </p:txBody>
      </p:sp>
      <p:sp>
        <p:nvSpPr>
          <p:cNvPr id="11" name="Text 9"/>
          <p:cNvSpPr/>
          <p:nvPr/>
        </p:nvSpPr>
        <p:spPr>
          <a:xfrm>
            <a:off x="646176" y="2535936"/>
            <a:ext cx="3169920" cy="3657600"/>
          </a:xfrm>
          <a:prstGeom prst="rect">
            <a:avLst/>
          </a:prstGeom>
          <a:noFill/>
          <a:ln/>
        </p:spPr>
        <p:txBody>
          <a:bodyPr wrap="square" rtlCol="0" anchor="t"/>
          <a:lstStyle/>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notice what needs doing</a:t>
            </a:r>
            <a:endParaRPr lang="en-US" sz="2400" b="1" dirty="0"/>
          </a:p>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act without being told</a:t>
            </a:r>
            <a:endParaRPr lang="en-US" sz="2400" b="1" dirty="0"/>
          </a:p>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take the initiative</a:t>
            </a:r>
            <a:endParaRPr lang="en-US" sz="2400" b="1" dirty="0"/>
          </a:p>
        </p:txBody>
      </p:sp>
      <p:sp>
        <p:nvSpPr>
          <p:cNvPr id="12" name="Shape 10"/>
          <p:cNvSpPr/>
          <p:nvPr/>
        </p:nvSpPr>
        <p:spPr>
          <a:xfrm>
            <a:off x="4267200" y="1463040"/>
            <a:ext cx="3596640" cy="4998720"/>
          </a:xfrm>
          <a:prstGeom prst="rect">
            <a:avLst/>
          </a:prstGeom>
          <a:solidFill>
            <a:srgbClr val="FFFFFF"/>
          </a:solidFill>
          <a:ln w="12700">
            <a:solidFill>
              <a:srgbClr val="C8E8DA"/>
            </a:solidFill>
            <a:prstDash val="solid"/>
          </a:ln>
          <a:effectLst>
            <a:outerShdw blurRad="101600" dist="38100" dir="8100000" algn="bl" rotWithShape="0">
              <a:srgbClr val="000000">
                <a:alpha val="12000"/>
              </a:srgbClr>
            </a:outerShdw>
          </a:effectLst>
        </p:spPr>
        <p:txBody>
          <a:bodyPr/>
          <a:lstStyle/>
          <a:p>
            <a:endParaRPr lang="en-US"/>
          </a:p>
        </p:txBody>
      </p:sp>
      <p:sp>
        <p:nvSpPr>
          <p:cNvPr id="13" name="Shape 11"/>
          <p:cNvSpPr/>
          <p:nvPr/>
        </p:nvSpPr>
        <p:spPr>
          <a:xfrm>
            <a:off x="4267200" y="1463040"/>
            <a:ext cx="3596640" cy="877824"/>
          </a:xfrm>
          <a:prstGeom prst="rect">
            <a:avLst/>
          </a:prstGeom>
          <a:solidFill>
            <a:srgbClr val="207A50"/>
          </a:solidFill>
          <a:ln w="12700">
            <a:solidFill>
              <a:srgbClr val="207A50"/>
            </a:solidFill>
            <a:prstDash val="solid"/>
          </a:ln>
        </p:spPr>
        <p:txBody>
          <a:bodyPr/>
          <a:lstStyle/>
          <a:p>
            <a:endParaRPr lang="en-US"/>
          </a:p>
        </p:txBody>
      </p:sp>
      <p:sp>
        <p:nvSpPr>
          <p:cNvPr id="14" name="Shape 12"/>
          <p:cNvSpPr/>
          <p:nvPr/>
        </p:nvSpPr>
        <p:spPr>
          <a:xfrm>
            <a:off x="4425696" y="1560576"/>
            <a:ext cx="670560" cy="670560"/>
          </a:xfrm>
          <a:prstGeom prst="ellipse">
            <a:avLst/>
          </a:prstGeom>
          <a:solidFill>
            <a:srgbClr val="FFFFFF"/>
          </a:solidFill>
          <a:ln w="12700">
            <a:solidFill>
              <a:srgbClr val="FFFFFF"/>
            </a:solidFill>
            <a:prstDash val="solid"/>
          </a:ln>
        </p:spPr>
        <p:txBody>
          <a:bodyPr/>
          <a:lstStyle/>
          <a:p>
            <a:endParaRPr lang="en-US"/>
          </a:p>
        </p:txBody>
      </p:sp>
      <p:sp>
        <p:nvSpPr>
          <p:cNvPr id="15" name="Text 13"/>
          <p:cNvSpPr/>
          <p:nvPr/>
        </p:nvSpPr>
        <p:spPr>
          <a:xfrm>
            <a:off x="4425696" y="1560576"/>
            <a:ext cx="670560" cy="670560"/>
          </a:xfrm>
          <a:prstGeom prst="rect">
            <a:avLst/>
          </a:prstGeom>
          <a:noFill/>
          <a:ln/>
        </p:spPr>
        <p:txBody>
          <a:bodyPr wrap="square" rtlCol="0" anchor="ctr"/>
          <a:lstStyle/>
          <a:p>
            <a:pPr algn="ctr"/>
            <a:r>
              <a:rPr lang="en-US" sz="2667" b="1" dirty="0">
                <a:solidFill>
                  <a:srgbClr val="155C3A"/>
                </a:solidFill>
                <a:latin typeface="Georgia" pitchFamily="34" charset="0"/>
                <a:ea typeface="Georgia" pitchFamily="34" charset="-122"/>
                <a:cs typeface="Georgia" pitchFamily="34" charset="-120"/>
              </a:rPr>
              <a:t>A</a:t>
            </a:r>
            <a:endParaRPr lang="en-US" sz="2667" dirty="0"/>
          </a:p>
        </p:txBody>
      </p:sp>
      <p:sp>
        <p:nvSpPr>
          <p:cNvPr id="16" name="Text 14"/>
          <p:cNvSpPr/>
          <p:nvPr/>
        </p:nvSpPr>
        <p:spPr>
          <a:xfrm>
            <a:off x="5181600" y="1584960"/>
            <a:ext cx="2560320" cy="438912"/>
          </a:xfrm>
          <a:prstGeom prst="rect">
            <a:avLst/>
          </a:prstGeom>
          <a:noFill/>
          <a:ln/>
        </p:spPr>
        <p:txBody>
          <a:bodyPr wrap="square" rtlCol="0" anchor="ctr"/>
          <a:lstStyle/>
          <a:p>
            <a:r>
              <a:rPr lang="en-US" sz="2400" b="1" dirty="0">
                <a:solidFill>
                  <a:srgbClr val="FFFFFF"/>
                </a:solidFill>
                <a:latin typeface="Calibri" pitchFamily="34" charset="0"/>
                <a:ea typeface="Calibri" pitchFamily="34" charset="-122"/>
                <a:cs typeface="Calibri" pitchFamily="34" charset="-120"/>
              </a:rPr>
              <a:t>Accountability</a:t>
            </a:r>
            <a:endParaRPr lang="en-US" sz="2400" dirty="0"/>
          </a:p>
        </p:txBody>
      </p:sp>
      <p:sp>
        <p:nvSpPr>
          <p:cNvPr id="17" name="Text 15"/>
          <p:cNvSpPr/>
          <p:nvPr/>
        </p:nvSpPr>
        <p:spPr>
          <a:xfrm>
            <a:off x="5181600" y="2011680"/>
            <a:ext cx="2560320" cy="304800"/>
          </a:xfrm>
          <a:prstGeom prst="rect">
            <a:avLst/>
          </a:prstGeom>
          <a:noFill/>
          <a:ln/>
        </p:spPr>
        <p:txBody>
          <a:bodyPr wrap="square" rtlCol="0" anchor="ctr"/>
          <a:lstStyle/>
          <a:p>
            <a:r>
              <a:rPr lang="en-US" i="1" dirty="0">
                <a:solidFill>
                  <a:srgbClr val="C8E8DA"/>
                </a:solidFill>
                <a:latin typeface="Calibri" pitchFamily="34" charset="0"/>
                <a:ea typeface="Calibri" pitchFamily="34" charset="-122"/>
                <a:cs typeface="Calibri" pitchFamily="34" charset="-120"/>
              </a:rPr>
              <a:t>"I own it"</a:t>
            </a:r>
            <a:endParaRPr lang="en-US" dirty="0"/>
          </a:p>
        </p:txBody>
      </p:sp>
      <p:sp>
        <p:nvSpPr>
          <p:cNvPr id="18" name="Text 16"/>
          <p:cNvSpPr/>
          <p:nvPr/>
        </p:nvSpPr>
        <p:spPr>
          <a:xfrm>
            <a:off x="4486656" y="2535936"/>
            <a:ext cx="3169920" cy="3657600"/>
          </a:xfrm>
          <a:prstGeom prst="rect">
            <a:avLst/>
          </a:prstGeom>
          <a:noFill/>
          <a:ln/>
        </p:spPr>
        <p:txBody>
          <a:bodyPr wrap="square" rtlCol="0" anchor="t"/>
          <a:lstStyle/>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own the outcome fully</a:t>
            </a:r>
            <a:endParaRPr lang="en-US" sz="2400" b="1" dirty="0"/>
          </a:p>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don't shift blame</a:t>
            </a:r>
            <a:endParaRPr lang="en-US" sz="2400" b="1" dirty="0"/>
          </a:p>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honour my commitments</a:t>
            </a:r>
            <a:endParaRPr lang="en-US" sz="2400" b="1" dirty="0"/>
          </a:p>
        </p:txBody>
      </p:sp>
      <p:sp>
        <p:nvSpPr>
          <p:cNvPr id="19" name="Shape 17"/>
          <p:cNvSpPr/>
          <p:nvPr/>
        </p:nvSpPr>
        <p:spPr>
          <a:xfrm>
            <a:off x="8107680" y="1463040"/>
            <a:ext cx="3596640" cy="4998720"/>
          </a:xfrm>
          <a:prstGeom prst="rect">
            <a:avLst/>
          </a:prstGeom>
          <a:solidFill>
            <a:srgbClr val="FFFFFF"/>
          </a:solidFill>
          <a:ln w="12700">
            <a:solidFill>
              <a:srgbClr val="C8E8DA"/>
            </a:solidFill>
            <a:prstDash val="solid"/>
          </a:ln>
          <a:effectLst>
            <a:outerShdw blurRad="101600" dist="38100" dir="8100000" algn="bl" rotWithShape="0">
              <a:srgbClr val="000000">
                <a:alpha val="12000"/>
              </a:srgbClr>
            </a:outerShdw>
          </a:effectLst>
        </p:spPr>
        <p:txBody>
          <a:bodyPr/>
          <a:lstStyle/>
          <a:p>
            <a:endParaRPr lang="en-US"/>
          </a:p>
        </p:txBody>
      </p:sp>
      <p:sp>
        <p:nvSpPr>
          <p:cNvPr id="20" name="Shape 18"/>
          <p:cNvSpPr/>
          <p:nvPr/>
        </p:nvSpPr>
        <p:spPr>
          <a:xfrm>
            <a:off x="8107680" y="1463040"/>
            <a:ext cx="3596640" cy="877824"/>
          </a:xfrm>
          <a:prstGeom prst="rect">
            <a:avLst/>
          </a:prstGeom>
          <a:solidFill>
            <a:srgbClr val="207A50"/>
          </a:solidFill>
          <a:ln w="12700">
            <a:solidFill>
              <a:srgbClr val="207A50"/>
            </a:solidFill>
            <a:prstDash val="solid"/>
          </a:ln>
        </p:spPr>
        <p:txBody>
          <a:bodyPr/>
          <a:lstStyle/>
          <a:p>
            <a:endParaRPr lang="en-US"/>
          </a:p>
        </p:txBody>
      </p:sp>
      <p:sp>
        <p:nvSpPr>
          <p:cNvPr id="21" name="Shape 19"/>
          <p:cNvSpPr/>
          <p:nvPr/>
        </p:nvSpPr>
        <p:spPr>
          <a:xfrm>
            <a:off x="8266176" y="1560576"/>
            <a:ext cx="670560" cy="670560"/>
          </a:xfrm>
          <a:prstGeom prst="ellipse">
            <a:avLst/>
          </a:prstGeom>
          <a:solidFill>
            <a:srgbClr val="FFFFFF"/>
          </a:solidFill>
          <a:ln w="12700">
            <a:solidFill>
              <a:srgbClr val="FFFFFF"/>
            </a:solidFill>
            <a:prstDash val="solid"/>
          </a:ln>
        </p:spPr>
        <p:txBody>
          <a:bodyPr/>
          <a:lstStyle/>
          <a:p>
            <a:endParaRPr lang="en-US"/>
          </a:p>
        </p:txBody>
      </p:sp>
      <p:sp>
        <p:nvSpPr>
          <p:cNvPr id="22" name="Text 20"/>
          <p:cNvSpPr/>
          <p:nvPr/>
        </p:nvSpPr>
        <p:spPr>
          <a:xfrm>
            <a:off x="8266176" y="1560576"/>
            <a:ext cx="670560" cy="670560"/>
          </a:xfrm>
          <a:prstGeom prst="rect">
            <a:avLst/>
          </a:prstGeom>
          <a:noFill/>
          <a:ln/>
        </p:spPr>
        <p:txBody>
          <a:bodyPr wrap="square" rtlCol="0" anchor="ctr"/>
          <a:lstStyle/>
          <a:p>
            <a:pPr algn="ctr"/>
            <a:r>
              <a:rPr lang="en-US" sz="2667" b="1" dirty="0">
                <a:solidFill>
                  <a:srgbClr val="155C3A"/>
                </a:solidFill>
                <a:latin typeface="Georgia" pitchFamily="34" charset="0"/>
                <a:ea typeface="Georgia" pitchFamily="34" charset="-122"/>
                <a:cs typeface="Georgia" pitchFamily="34" charset="-120"/>
              </a:rPr>
              <a:t>R</a:t>
            </a:r>
            <a:endParaRPr lang="en-US" sz="2667" dirty="0"/>
          </a:p>
        </p:txBody>
      </p:sp>
      <p:sp>
        <p:nvSpPr>
          <p:cNvPr id="23" name="Text 21"/>
          <p:cNvSpPr/>
          <p:nvPr/>
        </p:nvSpPr>
        <p:spPr>
          <a:xfrm>
            <a:off x="9022080" y="1584960"/>
            <a:ext cx="2560320" cy="438912"/>
          </a:xfrm>
          <a:prstGeom prst="rect">
            <a:avLst/>
          </a:prstGeom>
          <a:noFill/>
          <a:ln/>
        </p:spPr>
        <p:txBody>
          <a:bodyPr wrap="square" rtlCol="0" anchor="ctr"/>
          <a:lstStyle/>
          <a:p>
            <a:r>
              <a:rPr lang="en-US" sz="2400" b="1" dirty="0">
                <a:solidFill>
                  <a:srgbClr val="FFFFFF"/>
                </a:solidFill>
                <a:latin typeface="Calibri" pitchFamily="34" charset="0"/>
                <a:ea typeface="Calibri" pitchFamily="34" charset="-122"/>
                <a:cs typeface="Calibri" pitchFamily="34" charset="-120"/>
              </a:rPr>
              <a:t>Responsibility</a:t>
            </a:r>
            <a:endParaRPr lang="en-US" sz="2400" dirty="0"/>
          </a:p>
        </p:txBody>
      </p:sp>
      <p:sp>
        <p:nvSpPr>
          <p:cNvPr id="24" name="Text 22"/>
          <p:cNvSpPr/>
          <p:nvPr/>
        </p:nvSpPr>
        <p:spPr>
          <a:xfrm>
            <a:off x="9022080" y="2011680"/>
            <a:ext cx="2560320" cy="304800"/>
          </a:xfrm>
          <a:prstGeom prst="rect">
            <a:avLst/>
          </a:prstGeom>
          <a:noFill/>
          <a:ln/>
        </p:spPr>
        <p:txBody>
          <a:bodyPr wrap="square" rtlCol="0" anchor="ctr"/>
          <a:lstStyle/>
          <a:p>
            <a:r>
              <a:rPr lang="en-US" i="1" dirty="0">
                <a:solidFill>
                  <a:srgbClr val="C8E8DA"/>
                </a:solidFill>
                <a:latin typeface="Calibri" pitchFamily="34" charset="0"/>
                <a:ea typeface="Calibri" pitchFamily="34" charset="-122"/>
                <a:cs typeface="Calibri" pitchFamily="34" charset="-120"/>
              </a:rPr>
              <a:t>"I do it"</a:t>
            </a:r>
            <a:endParaRPr lang="en-US" dirty="0"/>
          </a:p>
        </p:txBody>
      </p:sp>
      <p:sp>
        <p:nvSpPr>
          <p:cNvPr id="25" name="Text 23"/>
          <p:cNvSpPr/>
          <p:nvPr/>
        </p:nvSpPr>
        <p:spPr>
          <a:xfrm>
            <a:off x="8327136" y="2535936"/>
            <a:ext cx="3169920" cy="3657600"/>
          </a:xfrm>
          <a:prstGeom prst="rect">
            <a:avLst/>
          </a:prstGeom>
          <a:noFill/>
          <a:ln/>
        </p:spPr>
        <p:txBody>
          <a:bodyPr wrap="square" rtlCol="0" anchor="t"/>
          <a:lstStyle/>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take deliberate action</a:t>
            </a:r>
            <a:endParaRPr lang="en-US" sz="2400" b="1" dirty="0"/>
          </a:p>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listen and stay curious</a:t>
            </a:r>
            <a:endParaRPr lang="en-US" sz="2400" b="1" dirty="0"/>
          </a:p>
          <a:p>
            <a:pPr marL="457189" indent="-457189">
              <a:spcAft>
                <a:spcPts val="1200"/>
              </a:spcAft>
              <a:buSzPct val="100000"/>
              <a:buChar char="•"/>
            </a:pPr>
            <a:r>
              <a:rPr lang="en-US" sz="2400" b="1" dirty="0">
                <a:solidFill>
                  <a:srgbClr val="155C3A"/>
                </a:solidFill>
                <a:latin typeface="Calibri" pitchFamily="34" charset="0"/>
                <a:ea typeface="Calibri" pitchFamily="34" charset="-122"/>
                <a:cs typeface="Calibri" pitchFamily="34" charset="-120"/>
              </a:rPr>
              <a:t>I choose response, not reaction</a:t>
            </a:r>
            <a:endParaRPr lang="en-US" sz="2400" b="1" dirty="0"/>
          </a:p>
        </p:txBody>
      </p:sp>
      <p:sp>
        <p:nvSpPr>
          <p:cNvPr id="26" name="Text 24"/>
          <p:cNvSpPr/>
          <p:nvPr/>
        </p:nvSpPr>
        <p:spPr>
          <a:xfrm>
            <a:off x="11216640" y="6400800"/>
            <a:ext cx="731520" cy="304800"/>
          </a:xfrm>
          <a:prstGeom prst="rect">
            <a:avLst/>
          </a:prstGeom>
          <a:noFill/>
          <a:ln/>
        </p:spPr>
        <p:txBody>
          <a:bodyPr wrap="square" rtlCol="0" anchor="ctr"/>
          <a:lstStyle/>
          <a:p>
            <a:pPr algn="r"/>
            <a:r>
              <a:rPr lang="en-US" sz="1067" dirty="0">
                <a:solidFill>
                  <a:srgbClr val="207A50"/>
                </a:solidFill>
                <a:latin typeface="Calibri" pitchFamily="34" charset="0"/>
                <a:ea typeface="Calibri" pitchFamily="34" charset="-122"/>
                <a:cs typeface="Calibri" pitchFamily="34" charset="-120"/>
              </a:rPr>
              <a:t>3 / 6</a:t>
            </a:r>
            <a:endParaRPr lang="en-US" sz="1067" dirty="0"/>
          </a:p>
        </p:txBody>
      </p:sp>
    </p:spTree>
    <p:extLst>
      <p:ext uri="{BB962C8B-B14F-4D97-AF65-F5344CB8AC3E}">
        <p14:creationId xmlns:p14="http://schemas.microsoft.com/office/powerpoint/2010/main" val="218501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CAA65-D18F-DE60-375B-BDD14166CD2C}"/>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8F839693-EAF5-ECDD-C8D1-80E2EEC6B6E3}"/>
              </a:ext>
            </a:extLst>
          </p:cNvPr>
          <p:cNvSpPr/>
          <p:nvPr/>
        </p:nvSpPr>
        <p:spPr>
          <a:xfrm>
            <a:off x="7356603" y="451413"/>
            <a:ext cx="4547170" cy="4547170"/>
          </a:xfrm>
          <a:prstGeom prst="ellipse">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Sustainable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success</a:t>
            </a:r>
          </a:p>
        </p:txBody>
      </p:sp>
      <p:sp>
        <p:nvSpPr>
          <p:cNvPr id="3" name="Oval 2">
            <a:extLst>
              <a:ext uri="{FF2B5EF4-FFF2-40B4-BE49-F238E27FC236}">
                <a16:creationId xmlns:a16="http://schemas.microsoft.com/office/drawing/2014/main" id="{B7FC9FBB-C314-C014-FF5A-FFF804681779}"/>
              </a:ext>
            </a:extLst>
          </p:cNvPr>
          <p:cNvSpPr/>
          <p:nvPr/>
        </p:nvSpPr>
        <p:spPr>
          <a:xfrm>
            <a:off x="4651150" y="1488003"/>
            <a:ext cx="3510580" cy="3510580"/>
          </a:xfrm>
          <a:prstGeom prst="ellipse">
            <a:avLst/>
          </a:prstGeom>
          <a:solidFill>
            <a:srgbClr val="00B05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Client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Loyalty</a:t>
            </a:r>
          </a:p>
        </p:txBody>
      </p:sp>
      <p:sp>
        <p:nvSpPr>
          <p:cNvPr id="4" name="Oval 3">
            <a:extLst>
              <a:ext uri="{FF2B5EF4-FFF2-40B4-BE49-F238E27FC236}">
                <a16:creationId xmlns:a16="http://schemas.microsoft.com/office/drawing/2014/main" id="{700B8768-245E-8906-B4E9-C6B565426CA3}"/>
              </a:ext>
            </a:extLst>
          </p:cNvPr>
          <p:cNvSpPr/>
          <p:nvPr/>
        </p:nvSpPr>
        <p:spPr>
          <a:xfrm>
            <a:off x="2516221" y="2293130"/>
            <a:ext cx="2705453" cy="2705453"/>
          </a:xfrm>
          <a:prstGeom prst="ellipse">
            <a:avLst/>
          </a:prstGeom>
          <a:solidFill>
            <a:schemeClr val="accent5">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Team Engagement</a:t>
            </a:r>
          </a:p>
        </p:txBody>
      </p:sp>
      <p:sp>
        <p:nvSpPr>
          <p:cNvPr id="5" name="Oval 4">
            <a:extLst>
              <a:ext uri="{FF2B5EF4-FFF2-40B4-BE49-F238E27FC236}">
                <a16:creationId xmlns:a16="http://schemas.microsoft.com/office/drawing/2014/main" id="{A0744FCE-9752-B0F6-110C-1BE15600EC03}"/>
              </a:ext>
            </a:extLst>
          </p:cNvPr>
          <p:cNvSpPr/>
          <p:nvPr/>
        </p:nvSpPr>
        <p:spPr>
          <a:xfrm>
            <a:off x="915594" y="2993884"/>
            <a:ext cx="2004699" cy="2004699"/>
          </a:xfrm>
          <a:prstGeom prst="ellipse">
            <a:avLst/>
          </a:prstGeom>
          <a:solidFill>
            <a:srgbClr val="FFC00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Skills &amp; Mindset</a:t>
            </a:r>
          </a:p>
        </p:txBody>
      </p:sp>
      <p:sp>
        <p:nvSpPr>
          <p:cNvPr id="7" name="Right Arrow 6">
            <a:extLst>
              <a:ext uri="{FF2B5EF4-FFF2-40B4-BE49-F238E27FC236}">
                <a16:creationId xmlns:a16="http://schemas.microsoft.com/office/drawing/2014/main" id="{42471ACC-7A9F-C311-77C5-F0ED3F74DAF5}"/>
              </a:ext>
            </a:extLst>
          </p:cNvPr>
          <p:cNvSpPr/>
          <p:nvPr/>
        </p:nvSpPr>
        <p:spPr>
          <a:xfrm>
            <a:off x="915594" y="5143499"/>
            <a:ext cx="10360811" cy="671513"/>
          </a:xfrm>
          <a:prstGeom prst="rightArrow">
            <a:avLst/>
          </a:prstGeom>
          <a:solidFill>
            <a:srgbClr val="00206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HOW TO TRANSFORM YOUR FIRM’S RESULTS</a:t>
            </a:r>
          </a:p>
        </p:txBody>
      </p:sp>
    </p:spTree>
    <p:extLst>
      <p:ext uri="{BB962C8B-B14F-4D97-AF65-F5344CB8AC3E}">
        <p14:creationId xmlns:p14="http://schemas.microsoft.com/office/powerpoint/2010/main" val="46698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BF0F0"/>
        </a:solidFill>
        <a:effectLst/>
      </p:bgPr>
    </p:bg>
    <p:spTree>
      <p:nvGrpSpPr>
        <p:cNvPr id="1" name=""/>
        <p:cNvGrpSpPr/>
        <p:nvPr/>
      </p:nvGrpSpPr>
      <p:grpSpPr>
        <a:xfrm>
          <a:off x="0" y="0"/>
          <a:ext cx="0" cy="0"/>
          <a:chOff x="0" y="0"/>
          <a:chExt cx="0" cy="0"/>
        </a:xfrm>
      </p:grpSpPr>
      <p:sp>
        <p:nvSpPr>
          <p:cNvPr id="2" name="Shape 0"/>
          <p:cNvSpPr/>
          <p:nvPr/>
        </p:nvSpPr>
        <p:spPr>
          <a:xfrm>
            <a:off x="0" y="0"/>
            <a:ext cx="12192000" cy="1280160"/>
          </a:xfrm>
          <a:prstGeom prst="rect">
            <a:avLst/>
          </a:prstGeom>
          <a:solidFill>
            <a:srgbClr val="7A1C1C"/>
          </a:solidFill>
          <a:ln w="12700">
            <a:solidFill>
              <a:srgbClr val="7A1C1C"/>
            </a:solidFill>
            <a:prstDash val="solid"/>
          </a:ln>
        </p:spPr>
        <p:txBody>
          <a:bodyPr/>
          <a:lstStyle/>
          <a:p>
            <a:endParaRPr lang="en-US"/>
          </a:p>
        </p:txBody>
      </p:sp>
      <p:sp>
        <p:nvSpPr>
          <p:cNvPr id="3" name="Text 1"/>
          <p:cNvSpPr/>
          <p:nvPr/>
        </p:nvSpPr>
        <p:spPr>
          <a:xfrm>
            <a:off x="487680" y="0"/>
            <a:ext cx="11216640" cy="1280160"/>
          </a:xfrm>
          <a:prstGeom prst="rect">
            <a:avLst/>
          </a:prstGeom>
          <a:noFill/>
          <a:ln/>
        </p:spPr>
        <p:txBody>
          <a:bodyPr wrap="square" rtlCol="0" anchor="ctr"/>
          <a:lstStyle/>
          <a:p>
            <a:pPr algn="ctr"/>
            <a:r>
              <a:rPr lang="en-US" sz="2933" b="1" kern="0" spc="400" dirty="0">
                <a:solidFill>
                  <a:srgbClr val="FFFFFF"/>
                </a:solidFill>
                <a:latin typeface="Georgia" pitchFamily="34" charset="0"/>
                <a:ea typeface="Georgia" pitchFamily="34" charset="-122"/>
                <a:cs typeface="Georgia" pitchFamily="34" charset="-120"/>
              </a:rPr>
              <a:t>▼  BELOW THE LINE  ·  BED</a:t>
            </a:r>
            <a:endParaRPr lang="en-US" sz="2933" dirty="0"/>
          </a:p>
        </p:txBody>
      </p:sp>
      <p:sp>
        <p:nvSpPr>
          <p:cNvPr id="4" name="Text 2"/>
          <p:cNvSpPr/>
          <p:nvPr/>
        </p:nvSpPr>
        <p:spPr>
          <a:xfrm>
            <a:off x="487680" y="829056"/>
            <a:ext cx="11216640" cy="390144"/>
          </a:xfrm>
          <a:prstGeom prst="rect">
            <a:avLst/>
          </a:prstGeom>
          <a:noFill/>
          <a:ln/>
        </p:spPr>
        <p:txBody>
          <a:bodyPr wrap="square" rtlCol="0" anchor="ctr"/>
          <a:lstStyle/>
          <a:p>
            <a:pPr algn="ctr"/>
            <a:r>
              <a:rPr lang="en-US" sz="1267" i="1" dirty="0">
                <a:solidFill>
                  <a:srgbClr val="ECC8C8"/>
                </a:solidFill>
                <a:latin typeface="Calibri" pitchFamily="34" charset="0"/>
                <a:ea typeface="Calibri" pitchFamily="34" charset="-122"/>
                <a:cs typeface="Calibri" pitchFamily="34" charset="-120"/>
              </a:rPr>
              <a:t>Victim  ·  Reactive  ·  Problem focused</a:t>
            </a:r>
            <a:endParaRPr lang="en-US" sz="1267" dirty="0"/>
          </a:p>
        </p:txBody>
      </p:sp>
      <p:sp>
        <p:nvSpPr>
          <p:cNvPr id="5" name="Shape 3"/>
          <p:cNvSpPr/>
          <p:nvPr/>
        </p:nvSpPr>
        <p:spPr>
          <a:xfrm>
            <a:off x="426720" y="1463040"/>
            <a:ext cx="3596640" cy="4998720"/>
          </a:xfrm>
          <a:prstGeom prst="rect">
            <a:avLst/>
          </a:prstGeom>
          <a:solidFill>
            <a:srgbClr val="FFFFFF"/>
          </a:solidFill>
          <a:ln w="12700">
            <a:solidFill>
              <a:srgbClr val="ECC8C8"/>
            </a:solidFill>
            <a:prstDash val="solid"/>
          </a:ln>
          <a:effectLst>
            <a:outerShdw blurRad="101600" dist="38100" dir="8100000" algn="bl" rotWithShape="0">
              <a:srgbClr val="000000">
                <a:alpha val="12000"/>
              </a:srgbClr>
            </a:outerShdw>
          </a:effectLst>
        </p:spPr>
        <p:txBody>
          <a:bodyPr/>
          <a:lstStyle/>
          <a:p>
            <a:endParaRPr lang="en-US"/>
          </a:p>
        </p:txBody>
      </p:sp>
      <p:sp>
        <p:nvSpPr>
          <p:cNvPr id="6" name="Shape 4"/>
          <p:cNvSpPr/>
          <p:nvPr/>
        </p:nvSpPr>
        <p:spPr>
          <a:xfrm>
            <a:off x="426720" y="1463040"/>
            <a:ext cx="3596640" cy="877824"/>
          </a:xfrm>
          <a:prstGeom prst="rect">
            <a:avLst/>
          </a:prstGeom>
          <a:solidFill>
            <a:srgbClr val="A83030"/>
          </a:solidFill>
          <a:ln w="12700">
            <a:solidFill>
              <a:srgbClr val="A83030"/>
            </a:solidFill>
            <a:prstDash val="solid"/>
          </a:ln>
        </p:spPr>
        <p:txBody>
          <a:bodyPr/>
          <a:lstStyle/>
          <a:p>
            <a:endParaRPr lang="en-US"/>
          </a:p>
        </p:txBody>
      </p:sp>
      <p:sp>
        <p:nvSpPr>
          <p:cNvPr id="7" name="Shape 5"/>
          <p:cNvSpPr/>
          <p:nvPr/>
        </p:nvSpPr>
        <p:spPr>
          <a:xfrm>
            <a:off x="585216" y="1560576"/>
            <a:ext cx="670560" cy="670560"/>
          </a:xfrm>
          <a:prstGeom prst="ellipse">
            <a:avLst/>
          </a:prstGeom>
          <a:solidFill>
            <a:srgbClr val="FFFFFF"/>
          </a:solidFill>
          <a:ln w="12700">
            <a:solidFill>
              <a:srgbClr val="FFFFFF"/>
            </a:solidFill>
            <a:prstDash val="solid"/>
          </a:ln>
        </p:spPr>
        <p:txBody>
          <a:bodyPr/>
          <a:lstStyle/>
          <a:p>
            <a:endParaRPr lang="en-US"/>
          </a:p>
        </p:txBody>
      </p:sp>
      <p:sp>
        <p:nvSpPr>
          <p:cNvPr id="8" name="Text 6"/>
          <p:cNvSpPr/>
          <p:nvPr/>
        </p:nvSpPr>
        <p:spPr>
          <a:xfrm>
            <a:off x="585216" y="1560576"/>
            <a:ext cx="670560" cy="670560"/>
          </a:xfrm>
          <a:prstGeom prst="rect">
            <a:avLst/>
          </a:prstGeom>
          <a:noFill/>
          <a:ln/>
        </p:spPr>
        <p:txBody>
          <a:bodyPr wrap="square" rtlCol="0" anchor="ctr"/>
          <a:lstStyle/>
          <a:p>
            <a:pPr algn="ctr"/>
            <a:r>
              <a:rPr lang="en-US" sz="2667" b="1" dirty="0">
                <a:solidFill>
                  <a:srgbClr val="7A1C1C"/>
                </a:solidFill>
                <a:latin typeface="Georgia" pitchFamily="34" charset="0"/>
                <a:ea typeface="Georgia" pitchFamily="34" charset="-122"/>
                <a:cs typeface="Georgia" pitchFamily="34" charset="-120"/>
              </a:rPr>
              <a:t>B</a:t>
            </a:r>
            <a:endParaRPr lang="en-US" sz="2667" dirty="0"/>
          </a:p>
        </p:txBody>
      </p:sp>
      <p:sp>
        <p:nvSpPr>
          <p:cNvPr id="9" name="Text 7"/>
          <p:cNvSpPr/>
          <p:nvPr/>
        </p:nvSpPr>
        <p:spPr>
          <a:xfrm>
            <a:off x="1341120" y="1584960"/>
            <a:ext cx="2560320" cy="438912"/>
          </a:xfrm>
          <a:prstGeom prst="rect">
            <a:avLst/>
          </a:prstGeom>
          <a:noFill/>
          <a:ln/>
        </p:spPr>
        <p:txBody>
          <a:bodyPr wrap="square" rtlCol="0" anchor="ctr"/>
          <a:lstStyle/>
          <a:p>
            <a:r>
              <a:rPr lang="en-US" sz="2400" b="1" dirty="0">
                <a:solidFill>
                  <a:srgbClr val="FFFFFF"/>
                </a:solidFill>
                <a:latin typeface="Calibri" pitchFamily="34" charset="0"/>
                <a:ea typeface="Calibri" pitchFamily="34" charset="-122"/>
                <a:cs typeface="Calibri" pitchFamily="34" charset="-120"/>
              </a:rPr>
              <a:t>Blame</a:t>
            </a:r>
            <a:endParaRPr lang="en-US" sz="1733" dirty="0"/>
          </a:p>
        </p:txBody>
      </p:sp>
      <p:sp>
        <p:nvSpPr>
          <p:cNvPr id="10" name="Text 8"/>
          <p:cNvSpPr/>
          <p:nvPr/>
        </p:nvSpPr>
        <p:spPr>
          <a:xfrm>
            <a:off x="1341120" y="2011680"/>
            <a:ext cx="2560320" cy="304800"/>
          </a:xfrm>
          <a:prstGeom prst="rect">
            <a:avLst/>
          </a:prstGeom>
          <a:noFill/>
          <a:ln/>
        </p:spPr>
        <p:txBody>
          <a:bodyPr wrap="square" rtlCol="0" anchor="ctr"/>
          <a:lstStyle/>
          <a:p>
            <a:r>
              <a:rPr lang="en-US" i="1" dirty="0">
                <a:solidFill>
                  <a:srgbClr val="ECC8C8"/>
                </a:solidFill>
                <a:latin typeface="Calibri" pitchFamily="34" charset="0"/>
                <a:ea typeface="Calibri" pitchFamily="34" charset="-122"/>
                <a:cs typeface="Calibri" pitchFamily="34" charset="-120"/>
              </a:rPr>
              <a:t>"Not my fault"</a:t>
            </a:r>
            <a:endParaRPr lang="en-US" dirty="0"/>
          </a:p>
        </p:txBody>
      </p:sp>
      <p:sp>
        <p:nvSpPr>
          <p:cNvPr id="11" name="Text 9"/>
          <p:cNvSpPr/>
          <p:nvPr/>
        </p:nvSpPr>
        <p:spPr>
          <a:xfrm>
            <a:off x="646176" y="2535936"/>
            <a:ext cx="3169920" cy="3657600"/>
          </a:xfrm>
          <a:prstGeom prst="rect">
            <a:avLst/>
          </a:prstGeom>
          <a:noFill/>
          <a:ln/>
        </p:spPr>
        <p:txBody>
          <a:bodyPr wrap="square" rtlCol="0" anchor="t"/>
          <a:lstStyle/>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point fingers at others</a:t>
            </a:r>
            <a:endParaRPr lang="en-US" sz="2400" b="1" dirty="0"/>
          </a:p>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focus on who caused it</a:t>
            </a:r>
            <a:endParaRPr lang="en-US" sz="2400" b="1" dirty="0"/>
          </a:p>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ignore my own part</a:t>
            </a:r>
            <a:endParaRPr lang="en-US" sz="2400" b="1" dirty="0"/>
          </a:p>
        </p:txBody>
      </p:sp>
      <p:sp>
        <p:nvSpPr>
          <p:cNvPr id="12" name="Shape 10"/>
          <p:cNvSpPr/>
          <p:nvPr/>
        </p:nvSpPr>
        <p:spPr>
          <a:xfrm>
            <a:off x="4267200" y="1463040"/>
            <a:ext cx="3596640" cy="4998720"/>
          </a:xfrm>
          <a:prstGeom prst="rect">
            <a:avLst/>
          </a:prstGeom>
          <a:solidFill>
            <a:srgbClr val="FFFFFF"/>
          </a:solidFill>
          <a:ln w="12700">
            <a:solidFill>
              <a:srgbClr val="ECC8C8"/>
            </a:solidFill>
            <a:prstDash val="solid"/>
          </a:ln>
          <a:effectLst>
            <a:outerShdw blurRad="101600" dist="38100" dir="8100000" algn="bl" rotWithShape="0">
              <a:srgbClr val="000000">
                <a:alpha val="12000"/>
              </a:srgbClr>
            </a:outerShdw>
          </a:effectLst>
        </p:spPr>
        <p:txBody>
          <a:bodyPr/>
          <a:lstStyle/>
          <a:p>
            <a:endParaRPr lang="en-US"/>
          </a:p>
        </p:txBody>
      </p:sp>
      <p:sp>
        <p:nvSpPr>
          <p:cNvPr id="13" name="Shape 11"/>
          <p:cNvSpPr/>
          <p:nvPr/>
        </p:nvSpPr>
        <p:spPr>
          <a:xfrm>
            <a:off x="4267200" y="1463040"/>
            <a:ext cx="3596640" cy="877824"/>
          </a:xfrm>
          <a:prstGeom prst="rect">
            <a:avLst/>
          </a:prstGeom>
          <a:solidFill>
            <a:srgbClr val="A83030"/>
          </a:solidFill>
          <a:ln w="12700">
            <a:solidFill>
              <a:srgbClr val="A83030"/>
            </a:solidFill>
            <a:prstDash val="solid"/>
          </a:ln>
        </p:spPr>
        <p:txBody>
          <a:bodyPr/>
          <a:lstStyle/>
          <a:p>
            <a:endParaRPr lang="en-US"/>
          </a:p>
        </p:txBody>
      </p:sp>
      <p:sp>
        <p:nvSpPr>
          <p:cNvPr id="14" name="Shape 12"/>
          <p:cNvSpPr/>
          <p:nvPr/>
        </p:nvSpPr>
        <p:spPr>
          <a:xfrm>
            <a:off x="4425696" y="1560576"/>
            <a:ext cx="670560" cy="670560"/>
          </a:xfrm>
          <a:prstGeom prst="ellipse">
            <a:avLst/>
          </a:prstGeom>
          <a:solidFill>
            <a:srgbClr val="FFFFFF"/>
          </a:solidFill>
          <a:ln w="12700">
            <a:solidFill>
              <a:srgbClr val="FFFFFF"/>
            </a:solidFill>
            <a:prstDash val="solid"/>
          </a:ln>
        </p:spPr>
        <p:txBody>
          <a:bodyPr/>
          <a:lstStyle/>
          <a:p>
            <a:endParaRPr lang="en-US"/>
          </a:p>
        </p:txBody>
      </p:sp>
      <p:sp>
        <p:nvSpPr>
          <p:cNvPr id="15" name="Text 13"/>
          <p:cNvSpPr/>
          <p:nvPr/>
        </p:nvSpPr>
        <p:spPr>
          <a:xfrm>
            <a:off x="4425696" y="1560576"/>
            <a:ext cx="670560" cy="670560"/>
          </a:xfrm>
          <a:prstGeom prst="rect">
            <a:avLst/>
          </a:prstGeom>
          <a:noFill/>
          <a:ln/>
        </p:spPr>
        <p:txBody>
          <a:bodyPr wrap="square" rtlCol="0" anchor="ctr"/>
          <a:lstStyle/>
          <a:p>
            <a:pPr algn="ctr"/>
            <a:r>
              <a:rPr lang="en-US" sz="2667" b="1" dirty="0">
                <a:solidFill>
                  <a:srgbClr val="7A1C1C"/>
                </a:solidFill>
                <a:latin typeface="Georgia" pitchFamily="34" charset="0"/>
                <a:ea typeface="Georgia" pitchFamily="34" charset="-122"/>
                <a:cs typeface="Georgia" pitchFamily="34" charset="-120"/>
              </a:rPr>
              <a:t>E</a:t>
            </a:r>
            <a:endParaRPr lang="en-US" sz="2667" dirty="0"/>
          </a:p>
        </p:txBody>
      </p:sp>
      <p:sp>
        <p:nvSpPr>
          <p:cNvPr id="16" name="Text 14"/>
          <p:cNvSpPr/>
          <p:nvPr/>
        </p:nvSpPr>
        <p:spPr>
          <a:xfrm>
            <a:off x="5181600" y="1584960"/>
            <a:ext cx="2560320" cy="438912"/>
          </a:xfrm>
          <a:prstGeom prst="rect">
            <a:avLst/>
          </a:prstGeom>
          <a:noFill/>
          <a:ln/>
        </p:spPr>
        <p:txBody>
          <a:bodyPr wrap="square" rtlCol="0" anchor="ctr"/>
          <a:lstStyle/>
          <a:p>
            <a:r>
              <a:rPr lang="en-US" sz="2400" b="1" dirty="0">
                <a:solidFill>
                  <a:srgbClr val="FFFFFF"/>
                </a:solidFill>
                <a:latin typeface="Calibri" pitchFamily="34" charset="0"/>
                <a:ea typeface="Calibri" pitchFamily="34" charset="-122"/>
                <a:cs typeface="Calibri" pitchFamily="34" charset="-120"/>
              </a:rPr>
              <a:t>Excuse</a:t>
            </a:r>
            <a:endParaRPr lang="en-US" sz="1733" dirty="0"/>
          </a:p>
        </p:txBody>
      </p:sp>
      <p:sp>
        <p:nvSpPr>
          <p:cNvPr id="17" name="Text 15"/>
          <p:cNvSpPr/>
          <p:nvPr/>
        </p:nvSpPr>
        <p:spPr>
          <a:xfrm>
            <a:off x="5181600" y="2011680"/>
            <a:ext cx="2560320" cy="304800"/>
          </a:xfrm>
          <a:prstGeom prst="rect">
            <a:avLst/>
          </a:prstGeom>
          <a:noFill/>
          <a:ln/>
        </p:spPr>
        <p:txBody>
          <a:bodyPr wrap="square" rtlCol="0" anchor="ctr"/>
          <a:lstStyle/>
          <a:p>
            <a:r>
              <a:rPr lang="en-US" i="1" dirty="0">
                <a:solidFill>
                  <a:srgbClr val="ECC8C8"/>
                </a:solidFill>
                <a:latin typeface="Calibri" pitchFamily="34" charset="0"/>
                <a:ea typeface="Calibri" pitchFamily="34" charset="-122"/>
                <a:cs typeface="Calibri" pitchFamily="34" charset="-120"/>
              </a:rPr>
              <a:t>"Not my job"</a:t>
            </a:r>
            <a:endParaRPr lang="en-US" dirty="0"/>
          </a:p>
        </p:txBody>
      </p:sp>
      <p:sp>
        <p:nvSpPr>
          <p:cNvPr id="18" name="Text 16"/>
          <p:cNvSpPr/>
          <p:nvPr/>
        </p:nvSpPr>
        <p:spPr>
          <a:xfrm>
            <a:off x="4486656" y="2535936"/>
            <a:ext cx="3169920" cy="3657600"/>
          </a:xfrm>
          <a:prstGeom prst="rect">
            <a:avLst/>
          </a:prstGeom>
          <a:noFill/>
          <a:ln/>
        </p:spPr>
        <p:txBody>
          <a:bodyPr wrap="square" rtlCol="0" anchor="t"/>
          <a:lstStyle/>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explain why it can't happen</a:t>
            </a:r>
            <a:endParaRPr lang="en-US" sz="2400" b="1" dirty="0"/>
          </a:p>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focus on obstacles</a:t>
            </a:r>
            <a:endParaRPr lang="en-US" sz="2400" b="1" dirty="0"/>
          </a:p>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wait for someone else</a:t>
            </a:r>
            <a:endParaRPr lang="en-US" sz="2400" b="1" dirty="0"/>
          </a:p>
        </p:txBody>
      </p:sp>
      <p:sp>
        <p:nvSpPr>
          <p:cNvPr id="19" name="Shape 17"/>
          <p:cNvSpPr/>
          <p:nvPr/>
        </p:nvSpPr>
        <p:spPr>
          <a:xfrm>
            <a:off x="8107680" y="1463040"/>
            <a:ext cx="3596640" cy="4998720"/>
          </a:xfrm>
          <a:prstGeom prst="rect">
            <a:avLst/>
          </a:prstGeom>
          <a:solidFill>
            <a:srgbClr val="FFFFFF"/>
          </a:solidFill>
          <a:ln w="12700">
            <a:solidFill>
              <a:srgbClr val="ECC8C8"/>
            </a:solidFill>
            <a:prstDash val="solid"/>
          </a:ln>
          <a:effectLst>
            <a:outerShdw blurRad="101600" dist="38100" dir="8100000" algn="bl" rotWithShape="0">
              <a:srgbClr val="000000">
                <a:alpha val="12000"/>
              </a:srgbClr>
            </a:outerShdw>
          </a:effectLst>
        </p:spPr>
        <p:txBody>
          <a:bodyPr/>
          <a:lstStyle/>
          <a:p>
            <a:endParaRPr lang="en-US"/>
          </a:p>
        </p:txBody>
      </p:sp>
      <p:sp>
        <p:nvSpPr>
          <p:cNvPr id="20" name="Shape 18"/>
          <p:cNvSpPr/>
          <p:nvPr/>
        </p:nvSpPr>
        <p:spPr>
          <a:xfrm>
            <a:off x="8107680" y="1463040"/>
            <a:ext cx="3596640" cy="877824"/>
          </a:xfrm>
          <a:prstGeom prst="rect">
            <a:avLst/>
          </a:prstGeom>
          <a:solidFill>
            <a:srgbClr val="A83030"/>
          </a:solidFill>
          <a:ln w="12700">
            <a:solidFill>
              <a:srgbClr val="A83030"/>
            </a:solidFill>
            <a:prstDash val="solid"/>
          </a:ln>
        </p:spPr>
        <p:txBody>
          <a:bodyPr/>
          <a:lstStyle/>
          <a:p>
            <a:endParaRPr lang="en-US"/>
          </a:p>
        </p:txBody>
      </p:sp>
      <p:sp>
        <p:nvSpPr>
          <p:cNvPr id="21" name="Shape 19"/>
          <p:cNvSpPr/>
          <p:nvPr/>
        </p:nvSpPr>
        <p:spPr>
          <a:xfrm>
            <a:off x="8266176" y="1560576"/>
            <a:ext cx="670560" cy="670560"/>
          </a:xfrm>
          <a:prstGeom prst="ellipse">
            <a:avLst/>
          </a:prstGeom>
          <a:solidFill>
            <a:srgbClr val="FFFFFF"/>
          </a:solidFill>
          <a:ln w="12700">
            <a:solidFill>
              <a:srgbClr val="FFFFFF"/>
            </a:solidFill>
            <a:prstDash val="solid"/>
          </a:ln>
        </p:spPr>
        <p:txBody>
          <a:bodyPr/>
          <a:lstStyle/>
          <a:p>
            <a:endParaRPr lang="en-US"/>
          </a:p>
        </p:txBody>
      </p:sp>
      <p:sp>
        <p:nvSpPr>
          <p:cNvPr id="22" name="Text 20"/>
          <p:cNvSpPr/>
          <p:nvPr/>
        </p:nvSpPr>
        <p:spPr>
          <a:xfrm>
            <a:off x="8266176" y="1560576"/>
            <a:ext cx="670560" cy="670560"/>
          </a:xfrm>
          <a:prstGeom prst="rect">
            <a:avLst/>
          </a:prstGeom>
          <a:noFill/>
          <a:ln/>
        </p:spPr>
        <p:txBody>
          <a:bodyPr wrap="square" rtlCol="0" anchor="ctr"/>
          <a:lstStyle/>
          <a:p>
            <a:pPr algn="ctr"/>
            <a:r>
              <a:rPr lang="en-US" sz="2667" b="1" dirty="0">
                <a:solidFill>
                  <a:srgbClr val="7A1C1C"/>
                </a:solidFill>
                <a:latin typeface="Georgia" pitchFamily="34" charset="0"/>
                <a:ea typeface="Georgia" pitchFamily="34" charset="-122"/>
                <a:cs typeface="Georgia" pitchFamily="34" charset="-120"/>
              </a:rPr>
              <a:t>D</a:t>
            </a:r>
            <a:endParaRPr lang="en-US" sz="2667" dirty="0"/>
          </a:p>
        </p:txBody>
      </p:sp>
      <p:sp>
        <p:nvSpPr>
          <p:cNvPr id="23" name="Text 21"/>
          <p:cNvSpPr/>
          <p:nvPr/>
        </p:nvSpPr>
        <p:spPr>
          <a:xfrm>
            <a:off x="9022080" y="1584960"/>
            <a:ext cx="2560320" cy="438912"/>
          </a:xfrm>
          <a:prstGeom prst="rect">
            <a:avLst/>
          </a:prstGeom>
          <a:noFill/>
          <a:ln/>
        </p:spPr>
        <p:txBody>
          <a:bodyPr wrap="square" rtlCol="0" anchor="ctr"/>
          <a:lstStyle/>
          <a:p>
            <a:r>
              <a:rPr lang="en-US" sz="2400" b="1" dirty="0">
                <a:solidFill>
                  <a:srgbClr val="FFFFFF"/>
                </a:solidFill>
                <a:latin typeface="Calibri" pitchFamily="34" charset="0"/>
                <a:ea typeface="Calibri" pitchFamily="34" charset="-122"/>
                <a:cs typeface="Calibri" pitchFamily="34" charset="-120"/>
              </a:rPr>
              <a:t>Denial</a:t>
            </a:r>
            <a:endParaRPr lang="en-US" sz="1733" dirty="0"/>
          </a:p>
        </p:txBody>
      </p:sp>
      <p:sp>
        <p:nvSpPr>
          <p:cNvPr id="24" name="Text 22"/>
          <p:cNvSpPr/>
          <p:nvPr/>
        </p:nvSpPr>
        <p:spPr>
          <a:xfrm>
            <a:off x="9022080" y="2011680"/>
            <a:ext cx="2560320" cy="304800"/>
          </a:xfrm>
          <a:prstGeom prst="rect">
            <a:avLst/>
          </a:prstGeom>
          <a:noFill/>
          <a:ln/>
        </p:spPr>
        <p:txBody>
          <a:bodyPr wrap="square" rtlCol="0" anchor="ctr"/>
          <a:lstStyle/>
          <a:p>
            <a:r>
              <a:rPr lang="en-US" i="1" dirty="0">
                <a:solidFill>
                  <a:srgbClr val="ECC8C8"/>
                </a:solidFill>
                <a:latin typeface="Calibri" pitchFamily="34" charset="0"/>
                <a:ea typeface="Calibri" pitchFamily="34" charset="-122"/>
                <a:cs typeface="Calibri" pitchFamily="34" charset="-120"/>
              </a:rPr>
              <a:t>"No need to learn"</a:t>
            </a:r>
            <a:endParaRPr lang="en-US" dirty="0"/>
          </a:p>
        </p:txBody>
      </p:sp>
      <p:sp>
        <p:nvSpPr>
          <p:cNvPr id="25" name="Text 23"/>
          <p:cNvSpPr/>
          <p:nvPr/>
        </p:nvSpPr>
        <p:spPr>
          <a:xfrm>
            <a:off x="8327136" y="2535936"/>
            <a:ext cx="3169920" cy="3657600"/>
          </a:xfrm>
          <a:prstGeom prst="rect">
            <a:avLst/>
          </a:prstGeom>
          <a:noFill/>
          <a:ln/>
        </p:spPr>
        <p:txBody>
          <a:bodyPr wrap="square" rtlCol="0" anchor="t"/>
          <a:lstStyle/>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ignore the real problem</a:t>
            </a:r>
            <a:endParaRPr lang="en-US" sz="2400" b="1" dirty="0"/>
          </a:p>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resist honest feedback</a:t>
            </a:r>
            <a:endParaRPr lang="en-US" sz="2400" b="1" dirty="0"/>
          </a:p>
          <a:p>
            <a:pPr marL="457189" indent="-457189">
              <a:spcAft>
                <a:spcPts val="1200"/>
              </a:spcAft>
              <a:buSzPct val="100000"/>
              <a:buChar char="•"/>
            </a:pPr>
            <a:r>
              <a:rPr lang="en-US" sz="2400" b="1" dirty="0">
                <a:solidFill>
                  <a:srgbClr val="7A1C1C"/>
                </a:solidFill>
                <a:latin typeface="Calibri" pitchFamily="34" charset="0"/>
                <a:ea typeface="Calibri" pitchFamily="34" charset="-122"/>
                <a:cs typeface="Calibri" pitchFamily="34" charset="-120"/>
              </a:rPr>
              <a:t>I hope it goes away</a:t>
            </a:r>
            <a:endParaRPr lang="en-US" sz="2400" b="1" dirty="0"/>
          </a:p>
        </p:txBody>
      </p:sp>
      <p:sp>
        <p:nvSpPr>
          <p:cNvPr id="26" name="Text 24"/>
          <p:cNvSpPr/>
          <p:nvPr/>
        </p:nvSpPr>
        <p:spPr>
          <a:xfrm>
            <a:off x="11216640" y="6400800"/>
            <a:ext cx="731520" cy="304800"/>
          </a:xfrm>
          <a:prstGeom prst="rect">
            <a:avLst/>
          </a:prstGeom>
          <a:noFill/>
          <a:ln/>
        </p:spPr>
        <p:txBody>
          <a:bodyPr wrap="square" rtlCol="0" anchor="ctr"/>
          <a:lstStyle/>
          <a:p>
            <a:pPr algn="r"/>
            <a:r>
              <a:rPr lang="en-US" sz="1067" dirty="0">
                <a:solidFill>
                  <a:srgbClr val="A83030"/>
                </a:solidFill>
                <a:latin typeface="Calibri" pitchFamily="34" charset="0"/>
                <a:ea typeface="Calibri" pitchFamily="34" charset="-122"/>
                <a:cs typeface="Calibri" pitchFamily="34" charset="-120"/>
              </a:rPr>
              <a:t>4 / 6</a:t>
            </a:r>
            <a:endParaRPr lang="en-US" sz="1067" dirty="0"/>
          </a:p>
        </p:txBody>
      </p:sp>
    </p:spTree>
    <p:extLst>
      <p:ext uri="{BB962C8B-B14F-4D97-AF65-F5344CB8AC3E}">
        <p14:creationId xmlns:p14="http://schemas.microsoft.com/office/powerpoint/2010/main" val="385583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F8F5"/>
        </a:solidFill>
        <a:effectLst/>
      </p:bgPr>
    </p:bg>
    <p:spTree>
      <p:nvGrpSpPr>
        <p:cNvPr id="1" name=""/>
        <p:cNvGrpSpPr/>
        <p:nvPr/>
      </p:nvGrpSpPr>
      <p:grpSpPr>
        <a:xfrm>
          <a:off x="0" y="0"/>
          <a:ext cx="0" cy="0"/>
          <a:chOff x="0" y="0"/>
          <a:chExt cx="0" cy="0"/>
        </a:xfrm>
      </p:grpSpPr>
      <p:sp>
        <p:nvSpPr>
          <p:cNvPr id="2" name="Shape 0"/>
          <p:cNvSpPr/>
          <p:nvPr/>
        </p:nvSpPr>
        <p:spPr>
          <a:xfrm>
            <a:off x="0" y="0"/>
            <a:ext cx="12192000" cy="1280160"/>
          </a:xfrm>
          <a:prstGeom prst="rect">
            <a:avLst/>
          </a:prstGeom>
          <a:solidFill>
            <a:srgbClr val="3E3E3E"/>
          </a:solidFill>
          <a:ln w="12700">
            <a:solidFill>
              <a:srgbClr val="3E3E3E"/>
            </a:solidFill>
            <a:prstDash val="solid"/>
          </a:ln>
        </p:spPr>
        <p:txBody>
          <a:bodyPr/>
          <a:lstStyle/>
          <a:p>
            <a:endParaRPr lang="en-US"/>
          </a:p>
        </p:txBody>
      </p:sp>
      <p:sp>
        <p:nvSpPr>
          <p:cNvPr id="3" name="Text 1"/>
          <p:cNvSpPr/>
          <p:nvPr/>
        </p:nvSpPr>
        <p:spPr>
          <a:xfrm>
            <a:off x="487680" y="0"/>
            <a:ext cx="11216640" cy="1280160"/>
          </a:xfrm>
          <a:prstGeom prst="rect">
            <a:avLst/>
          </a:prstGeom>
          <a:noFill/>
          <a:ln/>
        </p:spPr>
        <p:txBody>
          <a:bodyPr wrap="square" rtlCol="0" anchor="ctr"/>
          <a:lstStyle/>
          <a:p>
            <a:pPr algn="ctr"/>
            <a:r>
              <a:rPr lang="en-US" sz="2933" b="1" kern="0" spc="533" dirty="0">
                <a:solidFill>
                  <a:srgbClr val="FFFFFF"/>
                </a:solidFill>
                <a:latin typeface="Georgia" pitchFamily="34" charset="0"/>
                <a:ea typeface="Georgia" pitchFamily="34" charset="-122"/>
                <a:cs typeface="Georgia" pitchFamily="34" charset="-120"/>
              </a:rPr>
              <a:t>THE MANAGER'S JOB</a:t>
            </a:r>
            <a:endParaRPr lang="en-US" sz="2933" dirty="0"/>
          </a:p>
        </p:txBody>
      </p:sp>
      <p:sp>
        <p:nvSpPr>
          <p:cNvPr id="4" name="Shape 2"/>
          <p:cNvSpPr/>
          <p:nvPr/>
        </p:nvSpPr>
        <p:spPr>
          <a:xfrm>
            <a:off x="365760" y="463296"/>
            <a:ext cx="341376" cy="341376"/>
          </a:xfrm>
          <a:prstGeom prst="ellipse">
            <a:avLst/>
          </a:prstGeom>
          <a:solidFill>
            <a:srgbClr val="C4922A"/>
          </a:solidFill>
          <a:ln w="12700">
            <a:solidFill>
              <a:srgbClr val="C4922A"/>
            </a:solidFill>
            <a:prstDash val="solid"/>
          </a:ln>
        </p:spPr>
        <p:txBody>
          <a:bodyPr/>
          <a:lstStyle/>
          <a:p>
            <a:endParaRPr lang="en-US"/>
          </a:p>
        </p:txBody>
      </p:sp>
      <p:sp>
        <p:nvSpPr>
          <p:cNvPr id="5" name="Shape 3"/>
          <p:cNvSpPr/>
          <p:nvPr/>
        </p:nvSpPr>
        <p:spPr>
          <a:xfrm>
            <a:off x="426720" y="1463040"/>
            <a:ext cx="5425440" cy="2255520"/>
          </a:xfrm>
          <a:prstGeom prst="rect">
            <a:avLst/>
          </a:prstGeom>
          <a:solidFill>
            <a:srgbClr val="EEF8F3"/>
          </a:solidFill>
          <a:ln w="12700">
            <a:solidFill>
              <a:srgbClr val="C8E8DA"/>
            </a:solidFill>
            <a:prstDash val="solid"/>
          </a:ln>
          <a:effectLst>
            <a:outerShdw blurRad="101600" dist="38100" dir="8100000" algn="bl" rotWithShape="0">
              <a:srgbClr val="000000">
                <a:alpha val="12000"/>
              </a:srgbClr>
            </a:outerShdw>
          </a:effectLst>
        </p:spPr>
        <p:txBody>
          <a:bodyPr/>
          <a:lstStyle/>
          <a:p>
            <a:endParaRPr lang="en-US"/>
          </a:p>
        </p:txBody>
      </p:sp>
      <p:sp>
        <p:nvSpPr>
          <p:cNvPr id="6" name="Shape 4"/>
          <p:cNvSpPr/>
          <p:nvPr/>
        </p:nvSpPr>
        <p:spPr>
          <a:xfrm>
            <a:off x="426720" y="1463040"/>
            <a:ext cx="85344" cy="2255520"/>
          </a:xfrm>
          <a:prstGeom prst="rect">
            <a:avLst/>
          </a:prstGeom>
          <a:solidFill>
            <a:srgbClr val="155C3A"/>
          </a:solidFill>
          <a:ln w="12700">
            <a:solidFill>
              <a:srgbClr val="155C3A"/>
            </a:solidFill>
            <a:prstDash val="solid"/>
          </a:ln>
        </p:spPr>
        <p:txBody>
          <a:bodyPr/>
          <a:lstStyle/>
          <a:p>
            <a:endParaRPr lang="en-US"/>
          </a:p>
        </p:txBody>
      </p:sp>
      <p:sp>
        <p:nvSpPr>
          <p:cNvPr id="7" name="Text 5"/>
          <p:cNvSpPr/>
          <p:nvPr/>
        </p:nvSpPr>
        <p:spPr>
          <a:xfrm>
            <a:off x="670560" y="1584960"/>
            <a:ext cx="4998720" cy="463296"/>
          </a:xfrm>
          <a:prstGeom prst="rect">
            <a:avLst/>
          </a:prstGeom>
          <a:noFill/>
          <a:ln/>
        </p:spPr>
        <p:txBody>
          <a:bodyPr wrap="square" rtlCol="0" anchor="ctr"/>
          <a:lstStyle/>
          <a:p>
            <a:r>
              <a:rPr lang="en-US" sz="2400" b="1" dirty="0">
                <a:solidFill>
                  <a:srgbClr val="155C3A"/>
                </a:solidFill>
                <a:latin typeface="Calibri" pitchFamily="34" charset="0"/>
                <a:ea typeface="Calibri" pitchFamily="34" charset="-122"/>
                <a:cs typeface="Calibri" pitchFamily="34" charset="-120"/>
              </a:rPr>
              <a:t>Lead by example</a:t>
            </a:r>
            <a:endParaRPr lang="en-US" sz="2400" dirty="0"/>
          </a:p>
        </p:txBody>
      </p:sp>
      <p:sp>
        <p:nvSpPr>
          <p:cNvPr id="8" name="Text 6"/>
          <p:cNvSpPr/>
          <p:nvPr/>
        </p:nvSpPr>
        <p:spPr>
          <a:xfrm>
            <a:off x="670560" y="2097024"/>
            <a:ext cx="4998720" cy="1463040"/>
          </a:xfrm>
          <a:prstGeom prst="rect">
            <a:avLst/>
          </a:prstGeom>
          <a:noFill/>
          <a:ln/>
        </p:spPr>
        <p:txBody>
          <a:bodyPr wrap="square" rtlCol="0" anchor="t"/>
          <a:lstStyle/>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Model OAR in your language</a:t>
            </a:r>
            <a:endParaRPr lang="en-US" sz="2000" b="1" dirty="0"/>
          </a:p>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Your choices set the culture</a:t>
            </a:r>
            <a:endParaRPr lang="en-US" sz="2000" b="1" dirty="0"/>
          </a:p>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Silence on BED endorses it</a:t>
            </a:r>
            <a:endParaRPr lang="en-US" sz="2000" b="1" dirty="0"/>
          </a:p>
        </p:txBody>
      </p:sp>
      <p:sp>
        <p:nvSpPr>
          <p:cNvPr id="9" name="Shape 7"/>
          <p:cNvSpPr/>
          <p:nvPr/>
        </p:nvSpPr>
        <p:spPr>
          <a:xfrm>
            <a:off x="6278880" y="1463040"/>
            <a:ext cx="5425440" cy="2255520"/>
          </a:xfrm>
          <a:prstGeom prst="rect">
            <a:avLst/>
          </a:prstGeom>
          <a:solidFill>
            <a:srgbClr val="F4F3F0"/>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10" name="Shape 8"/>
          <p:cNvSpPr/>
          <p:nvPr/>
        </p:nvSpPr>
        <p:spPr>
          <a:xfrm>
            <a:off x="6278880" y="1463040"/>
            <a:ext cx="85344" cy="2255520"/>
          </a:xfrm>
          <a:prstGeom prst="rect">
            <a:avLst/>
          </a:prstGeom>
          <a:solidFill>
            <a:srgbClr val="3E3E3E"/>
          </a:solidFill>
          <a:ln w="12700">
            <a:solidFill>
              <a:srgbClr val="3E3E3E"/>
            </a:solidFill>
            <a:prstDash val="solid"/>
          </a:ln>
        </p:spPr>
        <p:txBody>
          <a:bodyPr/>
          <a:lstStyle/>
          <a:p>
            <a:endParaRPr lang="en-US"/>
          </a:p>
        </p:txBody>
      </p:sp>
      <p:sp>
        <p:nvSpPr>
          <p:cNvPr id="11" name="Text 9"/>
          <p:cNvSpPr/>
          <p:nvPr/>
        </p:nvSpPr>
        <p:spPr>
          <a:xfrm>
            <a:off x="6522720" y="1584960"/>
            <a:ext cx="4998720" cy="463296"/>
          </a:xfrm>
          <a:prstGeom prst="rect">
            <a:avLst/>
          </a:prstGeom>
          <a:noFill/>
          <a:ln/>
        </p:spPr>
        <p:txBody>
          <a:bodyPr wrap="square" rtlCol="0" anchor="ctr"/>
          <a:lstStyle/>
          <a:p>
            <a:r>
              <a:rPr lang="en-US" sz="2400" b="1" dirty="0">
                <a:solidFill>
                  <a:srgbClr val="3E3E3E"/>
                </a:solidFill>
                <a:latin typeface="Calibri" pitchFamily="34" charset="0"/>
                <a:ea typeface="Calibri" pitchFamily="34" charset="-122"/>
                <a:cs typeface="Calibri" pitchFamily="34" charset="-120"/>
              </a:rPr>
              <a:t>Name it openly</a:t>
            </a:r>
            <a:endParaRPr lang="en-US" sz="2400" dirty="0"/>
          </a:p>
        </p:txBody>
      </p:sp>
      <p:sp>
        <p:nvSpPr>
          <p:cNvPr id="12" name="Text 10"/>
          <p:cNvSpPr/>
          <p:nvPr/>
        </p:nvSpPr>
        <p:spPr>
          <a:xfrm>
            <a:off x="6522720" y="2097024"/>
            <a:ext cx="4998720" cy="1463040"/>
          </a:xfrm>
          <a:prstGeom prst="rect">
            <a:avLst/>
          </a:prstGeom>
          <a:noFill/>
          <a:ln/>
        </p:spPr>
        <p:txBody>
          <a:bodyPr wrap="square" rtlCol="0" anchor="t"/>
          <a:lstStyle/>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Use OAR / BED as team shorthand</a:t>
            </a:r>
            <a:endParaRPr lang="en-US" sz="2000" b="1" dirty="0"/>
          </a:p>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Removes personal sting</a:t>
            </a:r>
            <a:endParaRPr lang="en-US" sz="2000" b="1" dirty="0"/>
          </a:p>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Makes behaviour, not people, visible</a:t>
            </a:r>
            <a:endParaRPr lang="en-US" sz="2000" b="1" dirty="0"/>
          </a:p>
        </p:txBody>
      </p:sp>
      <p:sp>
        <p:nvSpPr>
          <p:cNvPr id="13" name="Shape 11"/>
          <p:cNvSpPr/>
          <p:nvPr/>
        </p:nvSpPr>
        <p:spPr>
          <a:xfrm>
            <a:off x="426720" y="3962400"/>
            <a:ext cx="5425440" cy="2255520"/>
          </a:xfrm>
          <a:prstGeom prst="rect">
            <a:avLst/>
          </a:prstGeom>
          <a:solidFill>
            <a:srgbClr val="EEF8F3"/>
          </a:solidFill>
          <a:ln w="12700">
            <a:solidFill>
              <a:srgbClr val="C8E8DA"/>
            </a:solidFill>
            <a:prstDash val="solid"/>
          </a:ln>
          <a:effectLst>
            <a:outerShdw blurRad="101600" dist="38100" dir="8100000" algn="bl" rotWithShape="0">
              <a:srgbClr val="000000">
                <a:alpha val="12000"/>
              </a:srgbClr>
            </a:outerShdw>
          </a:effectLst>
        </p:spPr>
        <p:txBody>
          <a:bodyPr/>
          <a:lstStyle/>
          <a:p>
            <a:endParaRPr lang="en-US"/>
          </a:p>
        </p:txBody>
      </p:sp>
      <p:sp>
        <p:nvSpPr>
          <p:cNvPr id="14" name="Shape 12"/>
          <p:cNvSpPr/>
          <p:nvPr/>
        </p:nvSpPr>
        <p:spPr>
          <a:xfrm>
            <a:off x="426720" y="3962400"/>
            <a:ext cx="85344" cy="2255520"/>
          </a:xfrm>
          <a:prstGeom prst="rect">
            <a:avLst/>
          </a:prstGeom>
          <a:solidFill>
            <a:srgbClr val="207A50"/>
          </a:solidFill>
          <a:ln w="12700">
            <a:solidFill>
              <a:srgbClr val="207A50"/>
            </a:solidFill>
            <a:prstDash val="solid"/>
          </a:ln>
        </p:spPr>
        <p:txBody>
          <a:bodyPr/>
          <a:lstStyle/>
          <a:p>
            <a:endParaRPr lang="en-US"/>
          </a:p>
        </p:txBody>
      </p:sp>
      <p:sp>
        <p:nvSpPr>
          <p:cNvPr id="15" name="Text 13"/>
          <p:cNvSpPr/>
          <p:nvPr/>
        </p:nvSpPr>
        <p:spPr>
          <a:xfrm>
            <a:off x="670560" y="4084320"/>
            <a:ext cx="4998720" cy="463296"/>
          </a:xfrm>
          <a:prstGeom prst="rect">
            <a:avLst/>
          </a:prstGeom>
          <a:noFill/>
          <a:ln/>
        </p:spPr>
        <p:txBody>
          <a:bodyPr wrap="square" rtlCol="0" anchor="ctr"/>
          <a:lstStyle/>
          <a:p>
            <a:r>
              <a:rPr lang="en-US" sz="2400" b="1" dirty="0">
                <a:solidFill>
                  <a:srgbClr val="207A50"/>
                </a:solidFill>
                <a:latin typeface="Calibri" pitchFamily="34" charset="0"/>
                <a:ea typeface="Calibri" pitchFamily="34" charset="-122"/>
                <a:cs typeface="Calibri" pitchFamily="34" charset="-120"/>
              </a:rPr>
              <a:t>Coach — don't rescue</a:t>
            </a:r>
            <a:endParaRPr lang="en-US" sz="2400" dirty="0"/>
          </a:p>
        </p:txBody>
      </p:sp>
      <p:sp>
        <p:nvSpPr>
          <p:cNvPr id="16" name="Text 14"/>
          <p:cNvSpPr/>
          <p:nvPr/>
        </p:nvSpPr>
        <p:spPr>
          <a:xfrm>
            <a:off x="670560" y="4596384"/>
            <a:ext cx="4998720" cy="1463040"/>
          </a:xfrm>
          <a:prstGeom prst="rect">
            <a:avLst/>
          </a:prstGeom>
          <a:noFill/>
          <a:ln/>
        </p:spPr>
        <p:txBody>
          <a:bodyPr wrap="square" rtlCol="0" anchor="t"/>
          <a:lstStyle/>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Rescuing keeps people in BED</a:t>
            </a:r>
            <a:endParaRPr lang="en-US" sz="2000" b="1" dirty="0"/>
          </a:p>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Ask questions, don't give answers</a:t>
            </a:r>
            <a:endParaRPr lang="en-US" sz="2000" b="1" dirty="0"/>
          </a:p>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Build capacity, not dependence</a:t>
            </a:r>
            <a:endParaRPr lang="en-US" sz="2000" b="1" dirty="0"/>
          </a:p>
        </p:txBody>
      </p:sp>
      <p:sp>
        <p:nvSpPr>
          <p:cNvPr id="17" name="Shape 15"/>
          <p:cNvSpPr/>
          <p:nvPr/>
        </p:nvSpPr>
        <p:spPr>
          <a:xfrm>
            <a:off x="6278880" y="3962400"/>
            <a:ext cx="5425440" cy="2255520"/>
          </a:xfrm>
          <a:prstGeom prst="rect">
            <a:avLst/>
          </a:prstGeom>
          <a:solidFill>
            <a:srgbClr val="FBF0F0"/>
          </a:solidFill>
          <a:ln w="12700">
            <a:solidFill>
              <a:srgbClr val="ECC8C8"/>
            </a:solidFill>
            <a:prstDash val="solid"/>
          </a:ln>
          <a:effectLst>
            <a:outerShdw blurRad="101600" dist="38100" dir="8100000" algn="bl" rotWithShape="0">
              <a:srgbClr val="000000">
                <a:alpha val="12000"/>
              </a:srgbClr>
            </a:outerShdw>
          </a:effectLst>
        </p:spPr>
        <p:txBody>
          <a:bodyPr/>
          <a:lstStyle/>
          <a:p>
            <a:endParaRPr lang="en-US"/>
          </a:p>
        </p:txBody>
      </p:sp>
      <p:sp>
        <p:nvSpPr>
          <p:cNvPr id="18" name="Shape 16"/>
          <p:cNvSpPr/>
          <p:nvPr/>
        </p:nvSpPr>
        <p:spPr>
          <a:xfrm>
            <a:off x="6278880" y="3962400"/>
            <a:ext cx="85344" cy="2255520"/>
          </a:xfrm>
          <a:prstGeom prst="rect">
            <a:avLst/>
          </a:prstGeom>
          <a:solidFill>
            <a:srgbClr val="7A1C1C"/>
          </a:solidFill>
          <a:ln w="12700">
            <a:solidFill>
              <a:srgbClr val="7A1C1C"/>
            </a:solidFill>
            <a:prstDash val="solid"/>
          </a:ln>
        </p:spPr>
        <p:txBody>
          <a:bodyPr/>
          <a:lstStyle/>
          <a:p>
            <a:endParaRPr lang="en-US"/>
          </a:p>
        </p:txBody>
      </p:sp>
      <p:sp>
        <p:nvSpPr>
          <p:cNvPr id="19" name="Text 17"/>
          <p:cNvSpPr/>
          <p:nvPr/>
        </p:nvSpPr>
        <p:spPr>
          <a:xfrm>
            <a:off x="6522720" y="4084320"/>
            <a:ext cx="4998720" cy="463296"/>
          </a:xfrm>
          <a:prstGeom prst="rect">
            <a:avLst/>
          </a:prstGeom>
          <a:noFill/>
          <a:ln/>
        </p:spPr>
        <p:txBody>
          <a:bodyPr wrap="square" rtlCol="0" anchor="ctr"/>
          <a:lstStyle/>
          <a:p>
            <a:r>
              <a:rPr lang="en-US" sz="2400" b="1" dirty="0">
                <a:solidFill>
                  <a:srgbClr val="7A1C1C"/>
                </a:solidFill>
                <a:latin typeface="Calibri" pitchFamily="34" charset="0"/>
                <a:ea typeface="Calibri" pitchFamily="34" charset="-122"/>
                <a:cs typeface="Calibri" pitchFamily="34" charset="-120"/>
              </a:rPr>
              <a:t>Address BED early</a:t>
            </a:r>
            <a:endParaRPr lang="en-US" sz="2400" dirty="0"/>
          </a:p>
        </p:txBody>
      </p:sp>
      <p:sp>
        <p:nvSpPr>
          <p:cNvPr id="20" name="Text 18"/>
          <p:cNvSpPr/>
          <p:nvPr/>
        </p:nvSpPr>
        <p:spPr>
          <a:xfrm>
            <a:off x="6522720" y="4596384"/>
            <a:ext cx="4998720" cy="1463040"/>
          </a:xfrm>
          <a:prstGeom prst="rect">
            <a:avLst/>
          </a:prstGeom>
          <a:noFill/>
          <a:ln/>
        </p:spPr>
        <p:txBody>
          <a:bodyPr wrap="square" rtlCol="0" anchor="t"/>
          <a:lstStyle/>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Blame left unchecked spreads</a:t>
            </a:r>
            <a:endParaRPr lang="en-US" sz="2000" b="1" dirty="0"/>
          </a:p>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One person lowers the bar</a:t>
            </a:r>
            <a:endParaRPr lang="en-US" sz="2000" b="1" dirty="0"/>
          </a:p>
          <a:p>
            <a:pPr marL="457189" indent="-457189">
              <a:spcAft>
                <a:spcPts val="667"/>
              </a:spcAft>
              <a:buSzPct val="100000"/>
              <a:buChar char="•"/>
            </a:pPr>
            <a:r>
              <a:rPr lang="en-US" sz="2000" b="1" dirty="0">
                <a:solidFill>
                  <a:srgbClr val="3E3E3E"/>
                </a:solidFill>
                <a:latin typeface="Calibri" pitchFamily="34" charset="0"/>
                <a:ea typeface="Calibri" pitchFamily="34" charset="-122"/>
                <a:cs typeface="Calibri" pitchFamily="34" charset="-120"/>
              </a:rPr>
              <a:t>Early conversation beats late crisis</a:t>
            </a:r>
            <a:endParaRPr lang="en-US" sz="2000" b="1" dirty="0"/>
          </a:p>
        </p:txBody>
      </p:sp>
      <p:sp>
        <p:nvSpPr>
          <p:cNvPr id="21" name="Text 19"/>
          <p:cNvSpPr/>
          <p:nvPr/>
        </p:nvSpPr>
        <p:spPr>
          <a:xfrm>
            <a:off x="11216640" y="6400800"/>
            <a:ext cx="731520" cy="304800"/>
          </a:xfrm>
          <a:prstGeom prst="rect">
            <a:avLst/>
          </a:prstGeom>
          <a:noFill/>
          <a:ln/>
        </p:spPr>
        <p:txBody>
          <a:bodyPr wrap="square" rtlCol="0" anchor="ctr"/>
          <a:lstStyle/>
          <a:p>
            <a:pPr algn="r"/>
            <a:r>
              <a:rPr lang="en-US" sz="1067" dirty="0">
                <a:solidFill>
                  <a:srgbClr val="BBBBBB"/>
                </a:solidFill>
                <a:latin typeface="Calibri" pitchFamily="34" charset="0"/>
                <a:ea typeface="Calibri" pitchFamily="34" charset="-122"/>
                <a:cs typeface="Calibri" pitchFamily="34" charset="-120"/>
              </a:rPr>
              <a:t>5 / 6</a:t>
            </a:r>
            <a:endParaRPr lang="en-US" sz="1067" dirty="0"/>
          </a:p>
        </p:txBody>
      </p:sp>
    </p:spTree>
    <p:extLst>
      <p:ext uri="{BB962C8B-B14F-4D97-AF65-F5344CB8AC3E}">
        <p14:creationId xmlns:p14="http://schemas.microsoft.com/office/powerpoint/2010/main" val="340188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build="allAtOnce" animBg="1"/>
      <p:bldP spid="15" grpId="0" animBg="1"/>
      <p:bldP spid="16" grpId="0" animBg="1"/>
      <p:bldP spid="19" grpId="0" animBg="1"/>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E3E3E"/>
        </a:solidFill>
        <a:effectLst/>
      </p:bgPr>
    </p:bg>
    <p:spTree>
      <p:nvGrpSpPr>
        <p:cNvPr id="1" name=""/>
        <p:cNvGrpSpPr/>
        <p:nvPr/>
      </p:nvGrpSpPr>
      <p:grpSpPr>
        <a:xfrm>
          <a:off x="0" y="0"/>
          <a:ext cx="0" cy="0"/>
          <a:chOff x="0" y="0"/>
          <a:chExt cx="0" cy="0"/>
        </a:xfrm>
      </p:grpSpPr>
      <p:sp>
        <p:nvSpPr>
          <p:cNvPr id="2" name="Shape 0"/>
          <p:cNvSpPr/>
          <p:nvPr/>
        </p:nvSpPr>
        <p:spPr>
          <a:xfrm>
            <a:off x="0" y="0"/>
            <a:ext cx="12192000" cy="243840"/>
          </a:xfrm>
          <a:prstGeom prst="rect">
            <a:avLst/>
          </a:prstGeom>
          <a:solidFill>
            <a:srgbClr val="207A50"/>
          </a:solidFill>
          <a:ln w="12700">
            <a:solidFill>
              <a:srgbClr val="207A50"/>
            </a:solidFill>
            <a:prstDash val="solid"/>
          </a:ln>
        </p:spPr>
        <p:txBody>
          <a:bodyPr/>
          <a:lstStyle/>
          <a:p>
            <a:endParaRPr lang="en-US"/>
          </a:p>
        </p:txBody>
      </p:sp>
      <p:sp>
        <p:nvSpPr>
          <p:cNvPr id="3" name="Shape 1"/>
          <p:cNvSpPr/>
          <p:nvPr/>
        </p:nvSpPr>
        <p:spPr>
          <a:xfrm>
            <a:off x="0" y="6614160"/>
            <a:ext cx="12192000" cy="243840"/>
          </a:xfrm>
          <a:prstGeom prst="rect">
            <a:avLst/>
          </a:prstGeom>
          <a:solidFill>
            <a:srgbClr val="A83030"/>
          </a:solidFill>
          <a:ln w="12700">
            <a:solidFill>
              <a:srgbClr val="A83030"/>
            </a:solidFill>
            <a:prstDash val="solid"/>
          </a:ln>
        </p:spPr>
        <p:txBody>
          <a:bodyPr/>
          <a:lstStyle/>
          <a:p>
            <a:endParaRPr lang="en-US"/>
          </a:p>
        </p:txBody>
      </p:sp>
      <p:sp>
        <p:nvSpPr>
          <p:cNvPr id="4" name="Text 2"/>
          <p:cNvSpPr/>
          <p:nvPr/>
        </p:nvSpPr>
        <p:spPr>
          <a:xfrm>
            <a:off x="609600" y="365760"/>
            <a:ext cx="10972800" cy="877824"/>
          </a:xfrm>
          <a:prstGeom prst="rect">
            <a:avLst/>
          </a:prstGeom>
          <a:noFill/>
          <a:ln/>
        </p:spPr>
        <p:txBody>
          <a:bodyPr wrap="square" rtlCol="0" anchor="ctr"/>
          <a:lstStyle/>
          <a:p>
            <a:pPr algn="ctr"/>
            <a:r>
              <a:rPr lang="en-US" sz="3467" b="1" kern="0" spc="667" dirty="0">
                <a:solidFill>
                  <a:srgbClr val="FFFFFF"/>
                </a:solidFill>
                <a:latin typeface="Georgia" pitchFamily="34" charset="0"/>
                <a:ea typeface="Georgia" pitchFamily="34" charset="-122"/>
                <a:cs typeface="Georgia" pitchFamily="34" charset="-120"/>
              </a:rPr>
              <a:t>THE DEEPER SHIFT</a:t>
            </a:r>
            <a:endParaRPr lang="en-US" sz="3467" dirty="0"/>
          </a:p>
        </p:txBody>
      </p:sp>
      <p:sp>
        <p:nvSpPr>
          <p:cNvPr id="5" name="Shape 3"/>
          <p:cNvSpPr/>
          <p:nvPr/>
        </p:nvSpPr>
        <p:spPr>
          <a:xfrm>
            <a:off x="3048000" y="1280160"/>
            <a:ext cx="6096000" cy="0"/>
          </a:xfrm>
          <a:prstGeom prst="line">
            <a:avLst/>
          </a:prstGeom>
          <a:noFill/>
          <a:ln w="19050">
            <a:solidFill>
              <a:srgbClr val="C4922A"/>
            </a:solidFill>
            <a:prstDash val="solid"/>
          </a:ln>
        </p:spPr>
        <p:txBody>
          <a:bodyPr/>
          <a:lstStyle/>
          <a:p>
            <a:endParaRPr lang="en-US"/>
          </a:p>
        </p:txBody>
      </p:sp>
      <p:sp>
        <p:nvSpPr>
          <p:cNvPr id="6" name="Shape 4"/>
          <p:cNvSpPr/>
          <p:nvPr/>
        </p:nvSpPr>
        <p:spPr>
          <a:xfrm>
            <a:off x="609600" y="1584960"/>
            <a:ext cx="633984" cy="633984"/>
          </a:xfrm>
          <a:prstGeom prst="ellipse">
            <a:avLst/>
          </a:prstGeom>
          <a:solidFill>
            <a:srgbClr val="207A50"/>
          </a:solidFill>
          <a:ln w="12700">
            <a:solidFill>
              <a:srgbClr val="207A50"/>
            </a:solidFill>
            <a:prstDash val="solid"/>
          </a:ln>
        </p:spPr>
        <p:txBody>
          <a:bodyPr/>
          <a:lstStyle/>
          <a:p>
            <a:endParaRPr lang="en-US"/>
          </a:p>
        </p:txBody>
      </p:sp>
      <p:sp>
        <p:nvSpPr>
          <p:cNvPr id="7" name="Text 5"/>
          <p:cNvSpPr/>
          <p:nvPr/>
        </p:nvSpPr>
        <p:spPr>
          <a:xfrm>
            <a:off x="609600" y="1584960"/>
            <a:ext cx="633984" cy="633984"/>
          </a:xfrm>
          <a:prstGeom prst="rect">
            <a:avLst/>
          </a:prstGeom>
          <a:noFill/>
          <a:ln/>
        </p:spPr>
        <p:txBody>
          <a:bodyPr wrap="square" rtlCol="0" anchor="ctr"/>
          <a:lstStyle/>
          <a:p>
            <a:pPr algn="ctr"/>
            <a:r>
              <a:rPr lang="en-US" sz="1867" b="1" dirty="0">
                <a:solidFill>
                  <a:srgbClr val="FFFFFF"/>
                </a:solidFill>
                <a:latin typeface="Calibri" pitchFamily="34" charset="0"/>
                <a:ea typeface="Calibri" pitchFamily="34" charset="-122"/>
                <a:cs typeface="Calibri" pitchFamily="34" charset="-120"/>
              </a:rPr>
              <a:t>▲</a:t>
            </a:r>
            <a:endParaRPr lang="en-US" sz="1867" dirty="0"/>
          </a:p>
        </p:txBody>
      </p:sp>
      <p:sp>
        <p:nvSpPr>
          <p:cNvPr id="8" name="Text 6"/>
          <p:cNvSpPr/>
          <p:nvPr/>
        </p:nvSpPr>
        <p:spPr>
          <a:xfrm>
            <a:off x="1463040" y="1572768"/>
            <a:ext cx="10241280" cy="390144"/>
          </a:xfrm>
          <a:prstGeom prst="rect">
            <a:avLst/>
          </a:prstGeom>
          <a:noFill/>
          <a:ln/>
        </p:spPr>
        <p:txBody>
          <a:bodyPr wrap="square" rtlCol="0" anchor="ctr"/>
          <a:lstStyle/>
          <a:p>
            <a:r>
              <a:rPr lang="en-US" sz="2800" b="1" dirty="0">
                <a:solidFill>
                  <a:srgbClr val="FFFFFF"/>
                </a:solidFill>
                <a:latin typeface="Calibri" pitchFamily="34" charset="0"/>
                <a:ea typeface="Calibri" pitchFamily="34" charset="-122"/>
                <a:cs typeface="Calibri" pitchFamily="34" charset="-120"/>
              </a:rPr>
              <a:t>Performance rises above the line</a:t>
            </a:r>
            <a:endParaRPr lang="en-US" sz="2800" dirty="0"/>
          </a:p>
        </p:txBody>
      </p:sp>
      <p:sp>
        <p:nvSpPr>
          <p:cNvPr id="9" name="Text 7"/>
          <p:cNvSpPr/>
          <p:nvPr/>
        </p:nvSpPr>
        <p:spPr>
          <a:xfrm>
            <a:off x="1463040" y="1962912"/>
            <a:ext cx="10241280" cy="365760"/>
          </a:xfrm>
          <a:prstGeom prst="rect">
            <a:avLst/>
          </a:prstGeom>
          <a:noFill/>
          <a:ln/>
        </p:spPr>
        <p:txBody>
          <a:bodyPr wrap="square" rtlCol="0" anchor="ctr"/>
          <a:lstStyle/>
          <a:p>
            <a:r>
              <a:rPr lang="en-US" sz="2000" i="1" dirty="0">
                <a:solidFill>
                  <a:srgbClr val="AAAAAA"/>
                </a:solidFill>
                <a:latin typeface="Calibri" pitchFamily="34" charset="0"/>
                <a:ea typeface="Calibri" pitchFamily="34" charset="-122"/>
                <a:cs typeface="Calibri" pitchFamily="34" charset="-120"/>
              </a:rPr>
              <a:t>safety + ownership = cognitive peak</a:t>
            </a:r>
            <a:endParaRPr lang="en-US" sz="2000" dirty="0"/>
          </a:p>
        </p:txBody>
      </p:sp>
      <p:sp>
        <p:nvSpPr>
          <p:cNvPr id="10" name="Shape 8"/>
          <p:cNvSpPr/>
          <p:nvPr/>
        </p:nvSpPr>
        <p:spPr>
          <a:xfrm>
            <a:off x="609600" y="2560320"/>
            <a:ext cx="10972800" cy="0"/>
          </a:xfrm>
          <a:prstGeom prst="line">
            <a:avLst/>
          </a:prstGeom>
          <a:noFill/>
          <a:ln w="6350">
            <a:solidFill>
              <a:srgbClr val="555555"/>
            </a:solidFill>
            <a:prstDash val="solid"/>
          </a:ln>
        </p:spPr>
        <p:txBody>
          <a:bodyPr/>
          <a:lstStyle/>
          <a:p>
            <a:endParaRPr lang="en-US"/>
          </a:p>
        </p:txBody>
      </p:sp>
      <p:sp>
        <p:nvSpPr>
          <p:cNvPr id="11" name="Shape 9"/>
          <p:cNvSpPr/>
          <p:nvPr/>
        </p:nvSpPr>
        <p:spPr>
          <a:xfrm>
            <a:off x="609600" y="3169920"/>
            <a:ext cx="633984" cy="633984"/>
          </a:xfrm>
          <a:prstGeom prst="ellipse">
            <a:avLst/>
          </a:prstGeom>
          <a:solidFill>
            <a:srgbClr val="C4922A"/>
          </a:solidFill>
          <a:ln w="12700">
            <a:solidFill>
              <a:srgbClr val="C4922A"/>
            </a:solidFill>
            <a:prstDash val="solid"/>
          </a:ln>
        </p:spPr>
        <p:txBody>
          <a:bodyPr/>
          <a:lstStyle/>
          <a:p>
            <a:endParaRPr lang="en-US"/>
          </a:p>
        </p:txBody>
      </p:sp>
      <p:sp>
        <p:nvSpPr>
          <p:cNvPr id="12" name="Text 10"/>
          <p:cNvSpPr/>
          <p:nvPr/>
        </p:nvSpPr>
        <p:spPr>
          <a:xfrm>
            <a:off x="609600" y="3169920"/>
            <a:ext cx="633984" cy="633984"/>
          </a:xfrm>
          <a:prstGeom prst="rect">
            <a:avLst/>
          </a:prstGeom>
          <a:noFill/>
          <a:ln/>
        </p:spPr>
        <p:txBody>
          <a:bodyPr wrap="square" rtlCol="0" anchor="ctr"/>
          <a:lstStyle/>
          <a:p>
            <a:pPr algn="ctr"/>
            <a:r>
              <a:rPr lang="en-US" sz="1867" b="1" dirty="0">
                <a:solidFill>
                  <a:srgbClr val="FFFFFF"/>
                </a:solidFill>
                <a:latin typeface="Calibri" pitchFamily="34" charset="0"/>
                <a:ea typeface="Calibri" pitchFamily="34" charset="-122"/>
                <a:cs typeface="Calibri" pitchFamily="34" charset="-120"/>
              </a:rPr>
              <a:t>◈</a:t>
            </a:r>
            <a:endParaRPr lang="en-US" sz="1867" dirty="0"/>
          </a:p>
        </p:txBody>
      </p:sp>
      <p:sp>
        <p:nvSpPr>
          <p:cNvPr id="13" name="Text 11"/>
          <p:cNvSpPr/>
          <p:nvPr/>
        </p:nvSpPr>
        <p:spPr>
          <a:xfrm>
            <a:off x="1463040" y="3157728"/>
            <a:ext cx="10241280" cy="390144"/>
          </a:xfrm>
          <a:prstGeom prst="rect">
            <a:avLst/>
          </a:prstGeom>
          <a:noFill/>
          <a:ln/>
        </p:spPr>
        <p:txBody>
          <a:bodyPr wrap="square" rtlCol="0" anchor="ctr"/>
          <a:lstStyle/>
          <a:p>
            <a:r>
              <a:rPr lang="en-US" sz="2800" b="1" dirty="0">
                <a:solidFill>
                  <a:srgbClr val="FFFFFF"/>
                </a:solidFill>
                <a:latin typeface="Calibri" pitchFamily="34" charset="0"/>
                <a:ea typeface="Calibri" pitchFamily="34" charset="-122"/>
                <a:cs typeface="Calibri" pitchFamily="34" charset="-120"/>
              </a:rPr>
              <a:t>The line exists whether visible or not</a:t>
            </a:r>
            <a:endParaRPr lang="en-US" sz="2800" dirty="0"/>
          </a:p>
        </p:txBody>
      </p:sp>
      <p:sp>
        <p:nvSpPr>
          <p:cNvPr id="14" name="Text 12"/>
          <p:cNvSpPr/>
          <p:nvPr/>
        </p:nvSpPr>
        <p:spPr>
          <a:xfrm>
            <a:off x="1463040" y="3547872"/>
            <a:ext cx="10241280" cy="365760"/>
          </a:xfrm>
          <a:prstGeom prst="rect">
            <a:avLst/>
          </a:prstGeom>
          <a:noFill/>
          <a:ln/>
        </p:spPr>
        <p:txBody>
          <a:bodyPr wrap="square" rtlCol="0" anchor="ctr"/>
          <a:lstStyle/>
          <a:p>
            <a:r>
              <a:rPr lang="en-US" sz="2000" i="1" dirty="0">
                <a:solidFill>
                  <a:srgbClr val="AAAAAA"/>
                </a:solidFill>
                <a:latin typeface="Calibri" pitchFamily="34" charset="0"/>
                <a:ea typeface="Calibri" pitchFamily="34" charset="-122"/>
                <a:cs typeface="Calibri" pitchFamily="34" charset="-120"/>
              </a:rPr>
              <a:t>Making it visible gives people agency</a:t>
            </a:r>
            <a:endParaRPr lang="en-US" sz="2000" dirty="0"/>
          </a:p>
        </p:txBody>
      </p:sp>
      <p:sp>
        <p:nvSpPr>
          <p:cNvPr id="15" name="Shape 13"/>
          <p:cNvSpPr/>
          <p:nvPr/>
        </p:nvSpPr>
        <p:spPr>
          <a:xfrm>
            <a:off x="609600" y="4145280"/>
            <a:ext cx="10972800" cy="0"/>
          </a:xfrm>
          <a:prstGeom prst="line">
            <a:avLst/>
          </a:prstGeom>
          <a:noFill/>
          <a:ln w="6350">
            <a:solidFill>
              <a:srgbClr val="555555"/>
            </a:solidFill>
            <a:prstDash val="solid"/>
          </a:ln>
        </p:spPr>
        <p:txBody>
          <a:bodyPr/>
          <a:lstStyle/>
          <a:p>
            <a:endParaRPr lang="en-US"/>
          </a:p>
        </p:txBody>
      </p:sp>
      <p:sp>
        <p:nvSpPr>
          <p:cNvPr id="16" name="Shape 14"/>
          <p:cNvSpPr/>
          <p:nvPr/>
        </p:nvSpPr>
        <p:spPr>
          <a:xfrm>
            <a:off x="609600" y="4754880"/>
            <a:ext cx="633984" cy="633984"/>
          </a:xfrm>
          <a:prstGeom prst="ellipse">
            <a:avLst/>
          </a:prstGeom>
          <a:solidFill>
            <a:srgbClr val="A83030"/>
          </a:solidFill>
          <a:ln w="12700">
            <a:solidFill>
              <a:srgbClr val="A83030"/>
            </a:solidFill>
            <a:prstDash val="solid"/>
          </a:ln>
        </p:spPr>
        <p:txBody>
          <a:bodyPr/>
          <a:lstStyle/>
          <a:p>
            <a:endParaRPr lang="en-US"/>
          </a:p>
        </p:txBody>
      </p:sp>
      <p:sp>
        <p:nvSpPr>
          <p:cNvPr id="17" name="Text 15"/>
          <p:cNvSpPr/>
          <p:nvPr/>
        </p:nvSpPr>
        <p:spPr>
          <a:xfrm>
            <a:off x="609600" y="4754880"/>
            <a:ext cx="633984" cy="633984"/>
          </a:xfrm>
          <a:prstGeom prst="rect">
            <a:avLst/>
          </a:prstGeom>
          <a:noFill/>
          <a:ln/>
        </p:spPr>
        <p:txBody>
          <a:bodyPr wrap="square" rtlCol="0" anchor="ctr"/>
          <a:lstStyle/>
          <a:p>
            <a:pPr algn="ctr"/>
            <a:r>
              <a:rPr lang="en-US" sz="1867" b="1" dirty="0">
                <a:solidFill>
                  <a:srgbClr val="FFFFFF"/>
                </a:solidFill>
                <a:latin typeface="Calibri" pitchFamily="34" charset="0"/>
                <a:ea typeface="Calibri" pitchFamily="34" charset="-122"/>
                <a:cs typeface="Calibri" pitchFamily="34" charset="-120"/>
              </a:rPr>
              <a:t>▼</a:t>
            </a:r>
            <a:endParaRPr lang="en-US" sz="1867" dirty="0"/>
          </a:p>
        </p:txBody>
      </p:sp>
      <p:sp>
        <p:nvSpPr>
          <p:cNvPr id="18" name="Text 16"/>
          <p:cNvSpPr/>
          <p:nvPr/>
        </p:nvSpPr>
        <p:spPr>
          <a:xfrm>
            <a:off x="1463040" y="4742688"/>
            <a:ext cx="10241280" cy="390144"/>
          </a:xfrm>
          <a:prstGeom prst="rect">
            <a:avLst/>
          </a:prstGeom>
          <a:noFill/>
          <a:ln/>
        </p:spPr>
        <p:txBody>
          <a:bodyPr wrap="square" rtlCol="0" anchor="ctr"/>
          <a:lstStyle/>
          <a:p>
            <a:r>
              <a:rPr lang="en-US" sz="2800" b="1" dirty="0">
                <a:solidFill>
                  <a:srgbClr val="FFFFFF"/>
                </a:solidFill>
                <a:latin typeface="Calibri" pitchFamily="34" charset="0"/>
                <a:ea typeface="Calibri" pitchFamily="34" charset="-122"/>
                <a:cs typeface="Calibri" pitchFamily="34" charset="-120"/>
              </a:rPr>
              <a:t>Victimhood isn't a personality type</a:t>
            </a:r>
            <a:endParaRPr lang="en-US" sz="2800" dirty="0"/>
          </a:p>
        </p:txBody>
      </p:sp>
      <p:sp>
        <p:nvSpPr>
          <p:cNvPr id="19" name="Text 17"/>
          <p:cNvSpPr/>
          <p:nvPr/>
        </p:nvSpPr>
        <p:spPr>
          <a:xfrm>
            <a:off x="1463040" y="5132832"/>
            <a:ext cx="10241280" cy="365760"/>
          </a:xfrm>
          <a:prstGeom prst="rect">
            <a:avLst/>
          </a:prstGeom>
          <a:noFill/>
          <a:ln/>
        </p:spPr>
        <p:txBody>
          <a:bodyPr wrap="square" rtlCol="0" anchor="ctr"/>
          <a:lstStyle/>
          <a:p>
            <a:r>
              <a:rPr lang="en-US" sz="2000" i="1" dirty="0">
                <a:solidFill>
                  <a:srgbClr val="AAAAAA"/>
                </a:solidFill>
                <a:latin typeface="Calibri" pitchFamily="34" charset="0"/>
                <a:ea typeface="Calibri" pitchFamily="34" charset="-122"/>
                <a:cs typeface="Calibri" pitchFamily="34" charset="-120"/>
              </a:rPr>
              <a:t>It's a habit — and habits can change</a:t>
            </a:r>
            <a:endParaRPr lang="en-US" sz="2000" dirty="0"/>
          </a:p>
        </p:txBody>
      </p:sp>
      <p:sp>
        <p:nvSpPr>
          <p:cNvPr id="20" name="Shape 18"/>
          <p:cNvSpPr/>
          <p:nvPr/>
        </p:nvSpPr>
        <p:spPr>
          <a:xfrm>
            <a:off x="1828800" y="5608320"/>
            <a:ext cx="8534400" cy="877824"/>
          </a:xfrm>
          <a:prstGeom prst="rect">
            <a:avLst/>
          </a:prstGeom>
          <a:solidFill>
            <a:srgbClr val="C4922A"/>
          </a:solidFill>
          <a:ln w="12700">
            <a:solidFill>
              <a:srgbClr val="C4922A"/>
            </a:solidFill>
            <a:prstDash val="solid"/>
          </a:ln>
          <a:effectLst>
            <a:outerShdw blurRad="101600" dist="38100" dir="8100000" algn="bl" rotWithShape="0">
              <a:srgbClr val="000000">
                <a:alpha val="12000"/>
              </a:srgbClr>
            </a:outerShdw>
          </a:effectLst>
        </p:spPr>
        <p:txBody>
          <a:bodyPr/>
          <a:lstStyle/>
          <a:p>
            <a:endParaRPr lang="en-US"/>
          </a:p>
        </p:txBody>
      </p:sp>
      <p:sp>
        <p:nvSpPr>
          <p:cNvPr id="21" name="Text 19"/>
          <p:cNvSpPr/>
          <p:nvPr/>
        </p:nvSpPr>
        <p:spPr>
          <a:xfrm>
            <a:off x="1828800" y="5608320"/>
            <a:ext cx="8534400" cy="877824"/>
          </a:xfrm>
          <a:prstGeom prst="rect">
            <a:avLst/>
          </a:prstGeom>
          <a:noFill/>
          <a:ln/>
        </p:spPr>
        <p:txBody>
          <a:bodyPr wrap="square" rtlCol="0" anchor="ctr"/>
          <a:lstStyle/>
          <a:p>
            <a:pPr algn="ctr"/>
            <a:r>
              <a:rPr lang="en-US" sz="2400" b="1" kern="0" spc="267" dirty="0">
                <a:solidFill>
                  <a:srgbClr val="3E2000"/>
                </a:solidFill>
                <a:latin typeface="Calibri" pitchFamily="34" charset="0"/>
                <a:ea typeface="Calibri" pitchFamily="34" charset="-122"/>
                <a:cs typeface="Calibri" pitchFamily="34" charset="-120"/>
              </a:rPr>
              <a:t>STAY OUT OF BED  ·  PICK UP YOUR OAR</a:t>
            </a:r>
            <a:endParaRPr lang="en-US" sz="2400" dirty="0"/>
          </a:p>
        </p:txBody>
      </p:sp>
      <p:sp>
        <p:nvSpPr>
          <p:cNvPr id="22" name="Text 20"/>
          <p:cNvSpPr/>
          <p:nvPr/>
        </p:nvSpPr>
        <p:spPr>
          <a:xfrm>
            <a:off x="11216640" y="6400800"/>
            <a:ext cx="731520" cy="304800"/>
          </a:xfrm>
          <a:prstGeom prst="rect">
            <a:avLst/>
          </a:prstGeom>
          <a:noFill/>
          <a:ln/>
        </p:spPr>
        <p:txBody>
          <a:bodyPr wrap="square" rtlCol="0" anchor="ctr"/>
          <a:lstStyle/>
          <a:p>
            <a:pPr algn="r"/>
            <a:r>
              <a:rPr lang="en-US" sz="1067" dirty="0">
                <a:solidFill>
                  <a:srgbClr val="888888"/>
                </a:solidFill>
                <a:latin typeface="Calibri" pitchFamily="34" charset="0"/>
                <a:ea typeface="Calibri" pitchFamily="34" charset="-122"/>
                <a:cs typeface="Calibri" pitchFamily="34" charset="-120"/>
              </a:rPr>
              <a:t>6 / 6</a:t>
            </a:r>
            <a:endParaRPr lang="en-US" sz="1067" dirty="0"/>
          </a:p>
        </p:txBody>
      </p:sp>
    </p:spTree>
    <p:extLst>
      <p:ext uri="{BB962C8B-B14F-4D97-AF65-F5344CB8AC3E}">
        <p14:creationId xmlns:p14="http://schemas.microsoft.com/office/powerpoint/2010/main" val="238321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4" grpId="0" animBg="1"/>
      <p:bldP spid="18" grpId="0" animBg="1"/>
      <p:bldP spid="19" grpId="0" animBg="1"/>
      <p:bldP spid="20" grpId="0" animBg="1"/>
      <p:bldP spid="21" grpId="0" uiExpand="1"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94AC9-65F5-C7EA-7E58-93DF0B03047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54320F5-0367-BB9D-1186-C0ECE2381097}"/>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6FF7B982-E2CF-A923-54EC-EEE13873CF32}"/>
              </a:ext>
            </a:extLst>
          </p:cNvPr>
          <p:cNvSpPr txBox="1">
            <a:spLocks/>
          </p:cNvSpPr>
          <p:nvPr/>
        </p:nvSpPr>
        <p:spPr bwMode="auto">
          <a:xfrm>
            <a:off x="914401" y="2885574"/>
            <a:ext cx="10346832"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Exercise: </a:t>
            </a:r>
            <a:r>
              <a:rPr lang="en-GB" dirty="0"/>
              <a:t>What do you find challenging/difficult about accountability conversations? </a:t>
            </a:r>
          </a:p>
          <a:p>
            <a:pPr marL="742950" indent="-742950" algn="ctr">
              <a:spcAft>
                <a:spcPts val="1200"/>
              </a:spcAft>
              <a:buAutoNum type="alphaLcParenR"/>
            </a:pPr>
            <a:endParaRPr lang="en-GB" dirty="0"/>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CB963E43-7A04-646D-7249-948F8FB2C799}"/>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pic>
        <p:nvPicPr>
          <p:cNvPr id="5" name="Picture 4">
            <a:extLst>
              <a:ext uri="{FF2B5EF4-FFF2-40B4-BE49-F238E27FC236}">
                <a16:creationId xmlns:a16="http://schemas.microsoft.com/office/drawing/2014/main" id="{F703C7D8-5B71-6A70-6ABA-33899CBA4438}"/>
              </a:ext>
            </a:extLst>
          </p:cNvPr>
          <p:cNvPicPr>
            <a:picLocks noChangeAspect="1"/>
          </p:cNvPicPr>
          <p:nvPr/>
        </p:nvPicPr>
        <p:blipFill>
          <a:blip r:embed="rId3"/>
          <a:stretch>
            <a:fillRect/>
          </a:stretch>
        </p:blipFill>
        <p:spPr>
          <a:xfrm>
            <a:off x="1009650" y="990600"/>
            <a:ext cx="10172700" cy="4876800"/>
          </a:xfrm>
          <a:prstGeom prst="rect">
            <a:avLst/>
          </a:prstGeom>
        </p:spPr>
      </p:pic>
    </p:spTree>
    <p:extLst>
      <p:ext uri="{BB962C8B-B14F-4D97-AF65-F5344CB8AC3E}">
        <p14:creationId xmlns:p14="http://schemas.microsoft.com/office/powerpoint/2010/main" val="4715658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4714-E5DA-DCDF-9808-78B69CBD493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6D9B0F0-DB68-9271-6CA1-6CBD35D14A39}"/>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0822B70A-17C9-EA25-F77C-9BE602CD9CC4}"/>
              </a:ext>
            </a:extLst>
          </p:cNvPr>
          <p:cNvSpPr txBox="1">
            <a:spLocks/>
          </p:cNvSpPr>
          <p:nvPr/>
        </p:nvSpPr>
        <p:spPr bwMode="auto">
          <a:xfrm>
            <a:off x="1327369" y="2306024"/>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Exercise: Leadership Accountability checklist</a:t>
            </a:r>
          </a:p>
          <a:p>
            <a:pPr marL="0" indent="0" algn="ctr">
              <a:spcAft>
                <a:spcPts val="1200"/>
              </a:spcAft>
              <a:buNone/>
            </a:pPr>
            <a:endParaRPr lang="en-GB" dirty="0">
              <a:solidFill>
                <a:srgbClr val="7030A0"/>
              </a:solidFill>
            </a:endParaRPr>
          </a:p>
          <a:p>
            <a:pPr marL="0" indent="0" algn="ctr">
              <a:spcAft>
                <a:spcPts val="1200"/>
              </a:spcAft>
              <a:buNone/>
            </a:pPr>
            <a:r>
              <a:rPr lang="en-GB" dirty="0">
                <a:solidFill>
                  <a:srgbClr val="7030A0"/>
                </a:solidFill>
              </a:rPr>
              <a:t> </a:t>
            </a:r>
            <a:r>
              <a:rPr lang="en-US" dirty="0"/>
              <a:t>How is your culture of accountability right now?</a:t>
            </a:r>
            <a:endParaRPr lang="en-GB" sz="3200" kern="0" dirty="0"/>
          </a:p>
        </p:txBody>
      </p:sp>
      <p:sp>
        <p:nvSpPr>
          <p:cNvPr id="4" name="Title 1">
            <a:extLst>
              <a:ext uri="{FF2B5EF4-FFF2-40B4-BE49-F238E27FC236}">
                <a16:creationId xmlns:a16="http://schemas.microsoft.com/office/drawing/2014/main" id="{8EBD74EB-D00E-F793-6CB3-CCCAC1DC97BE}"/>
              </a:ext>
            </a:extLst>
          </p:cNvPr>
          <p:cNvSpPr txBox="1">
            <a:spLocks/>
          </p:cNvSpPr>
          <p:nvPr/>
        </p:nvSpPr>
        <p:spPr>
          <a:xfrm>
            <a:off x="987423" y="518847"/>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1002032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9A9E3-F3FD-C805-6B34-FA5A12E1C75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BC32BE3-1D76-0E21-D96C-AF86EF3E2921}"/>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8486717A-249C-ACDA-69EE-3C5C1683BE35}"/>
              </a:ext>
            </a:extLst>
          </p:cNvPr>
          <p:cNvSpPr txBox="1">
            <a:spLocks/>
          </p:cNvSpPr>
          <p:nvPr/>
        </p:nvSpPr>
        <p:spPr bwMode="auto">
          <a:xfrm>
            <a:off x="1327371" y="2885574"/>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chemeClr val="tx1">
                    <a:lumMod val="50000"/>
                    <a:lumOff val="50000"/>
                  </a:schemeClr>
                </a:solidFill>
              </a:rPr>
              <a:t>Answer the questions as honestly as you can so you know your benchmark</a:t>
            </a:r>
            <a:endParaRPr lang="en-GB" sz="3200" kern="0" dirty="0"/>
          </a:p>
        </p:txBody>
      </p:sp>
      <p:sp>
        <p:nvSpPr>
          <p:cNvPr id="4" name="Title 1">
            <a:extLst>
              <a:ext uri="{FF2B5EF4-FFF2-40B4-BE49-F238E27FC236}">
                <a16:creationId xmlns:a16="http://schemas.microsoft.com/office/drawing/2014/main" id="{02CF9896-D2F7-D42D-51EC-487A8FAE5DA6}"/>
              </a:ext>
            </a:extLst>
          </p:cNvPr>
          <p:cNvSpPr txBox="1">
            <a:spLocks/>
          </p:cNvSpPr>
          <p:nvPr/>
        </p:nvSpPr>
        <p:spPr>
          <a:xfrm>
            <a:off x="987423" y="518847"/>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30982197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95D60-5E7A-68D2-1E2B-61010F41ACD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9FC2F9F-9172-9C52-D9B0-C737154763FB}"/>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27053848-DEBD-0BD0-E567-B298000DCA75}"/>
              </a:ext>
            </a:extLst>
          </p:cNvPr>
          <p:cNvSpPr txBox="1">
            <a:spLocks/>
          </p:cNvSpPr>
          <p:nvPr/>
        </p:nvSpPr>
        <p:spPr bwMode="auto">
          <a:xfrm>
            <a:off x="1327371" y="2885574"/>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chemeClr val="tx1">
                    <a:lumMod val="50000"/>
                    <a:lumOff val="50000"/>
                  </a:schemeClr>
                </a:solidFill>
              </a:rPr>
              <a:t>Why is a culture of accountability important?</a:t>
            </a:r>
            <a:endParaRPr lang="en-GB" sz="3200" kern="0" dirty="0"/>
          </a:p>
        </p:txBody>
      </p:sp>
      <p:sp>
        <p:nvSpPr>
          <p:cNvPr id="4" name="Title 1">
            <a:extLst>
              <a:ext uri="{FF2B5EF4-FFF2-40B4-BE49-F238E27FC236}">
                <a16:creationId xmlns:a16="http://schemas.microsoft.com/office/drawing/2014/main" id="{671BEC42-1B81-19D3-2395-A08E134BD163}"/>
              </a:ext>
            </a:extLst>
          </p:cNvPr>
          <p:cNvSpPr txBox="1">
            <a:spLocks/>
          </p:cNvSpPr>
          <p:nvPr/>
        </p:nvSpPr>
        <p:spPr>
          <a:xfrm>
            <a:off x="987423" y="518847"/>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1560864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EB81F-8863-2D20-E069-75CDD1A02301}"/>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91C4150B-7D24-A0D1-BB53-BF2D84CB1E2C}"/>
              </a:ext>
            </a:extLst>
          </p:cNvPr>
          <p:cNvSpPr/>
          <p:nvPr/>
        </p:nvSpPr>
        <p:spPr>
          <a:xfrm>
            <a:off x="7356603" y="451413"/>
            <a:ext cx="4547170" cy="4547170"/>
          </a:xfrm>
          <a:prstGeom prst="ellipse">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Sustainable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success</a:t>
            </a:r>
          </a:p>
        </p:txBody>
      </p:sp>
      <p:sp>
        <p:nvSpPr>
          <p:cNvPr id="3" name="Oval 2">
            <a:extLst>
              <a:ext uri="{FF2B5EF4-FFF2-40B4-BE49-F238E27FC236}">
                <a16:creationId xmlns:a16="http://schemas.microsoft.com/office/drawing/2014/main" id="{538A6C1A-7DF2-C46B-5755-49078D1B58C1}"/>
              </a:ext>
            </a:extLst>
          </p:cNvPr>
          <p:cNvSpPr/>
          <p:nvPr/>
        </p:nvSpPr>
        <p:spPr>
          <a:xfrm>
            <a:off x="4651150" y="1488003"/>
            <a:ext cx="3510580" cy="3510580"/>
          </a:xfrm>
          <a:prstGeom prst="ellipse">
            <a:avLst/>
          </a:prstGeom>
          <a:solidFill>
            <a:srgbClr val="00B05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Client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Loyalty</a:t>
            </a:r>
          </a:p>
        </p:txBody>
      </p:sp>
      <p:sp>
        <p:nvSpPr>
          <p:cNvPr id="4" name="Oval 3">
            <a:extLst>
              <a:ext uri="{FF2B5EF4-FFF2-40B4-BE49-F238E27FC236}">
                <a16:creationId xmlns:a16="http://schemas.microsoft.com/office/drawing/2014/main" id="{0B89ECF0-F5CF-11C0-98E2-DF076A5C4FA4}"/>
              </a:ext>
            </a:extLst>
          </p:cNvPr>
          <p:cNvSpPr/>
          <p:nvPr/>
        </p:nvSpPr>
        <p:spPr>
          <a:xfrm>
            <a:off x="2516221" y="2293130"/>
            <a:ext cx="2705453" cy="2705453"/>
          </a:xfrm>
          <a:prstGeom prst="ellipse">
            <a:avLst/>
          </a:prstGeom>
          <a:solidFill>
            <a:schemeClr val="accent5">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Team Engagement</a:t>
            </a:r>
          </a:p>
        </p:txBody>
      </p:sp>
      <p:sp>
        <p:nvSpPr>
          <p:cNvPr id="5" name="Oval 4">
            <a:extLst>
              <a:ext uri="{FF2B5EF4-FFF2-40B4-BE49-F238E27FC236}">
                <a16:creationId xmlns:a16="http://schemas.microsoft.com/office/drawing/2014/main" id="{F28B3F60-6B28-2E6C-D947-B124A6E06DED}"/>
              </a:ext>
            </a:extLst>
          </p:cNvPr>
          <p:cNvSpPr/>
          <p:nvPr/>
        </p:nvSpPr>
        <p:spPr>
          <a:xfrm>
            <a:off x="915594" y="2993884"/>
            <a:ext cx="2004699" cy="2004699"/>
          </a:xfrm>
          <a:prstGeom prst="ellipse">
            <a:avLst/>
          </a:prstGeom>
          <a:solidFill>
            <a:srgbClr val="FFC00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Skills &amp; Mindset</a:t>
            </a:r>
          </a:p>
        </p:txBody>
      </p:sp>
      <p:sp>
        <p:nvSpPr>
          <p:cNvPr id="7" name="Right Arrow 6">
            <a:extLst>
              <a:ext uri="{FF2B5EF4-FFF2-40B4-BE49-F238E27FC236}">
                <a16:creationId xmlns:a16="http://schemas.microsoft.com/office/drawing/2014/main" id="{BA178014-4921-009A-C346-EB15F635FB3A}"/>
              </a:ext>
            </a:extLst>
          </p:cNvPr>
          <p:cNvSpPr/>
          <p:nvPr/>
        </p:nvSpPr>
        <p:spPr>
          <a:xfrm>
            <a:off x="915594" y="5143499"/>
            <a:ext cx="10360811" cy="671513"/>
          </a:xfrm>
          <a:prstGeom prst="rightArrow">
            <a:avLst/>
          </a:prstGeom>
          <a:solidFill>
            <a:srgbClr val="00206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HOW TO TRANSFORM YOUR FIRM’S RESULTS</a:t>
            </a:r>
          </a:p>
        </p:txBody>
      </p:sp>
    </p:spTree>
    <p:extLst>
      <p:ext uri="{BB962C8B-B14F-4D97-AF65-F5344CB8AC3E}">
        <p14:creationId xmlns:p14="http://schemas.microsoft.com/office/powerpoint/2010/main" val="348310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89409F-CF06-0A83-E3D7-969F276F9DE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9E086C5-9946-CADF-74D5-260366AFFA7C}"/>
              </a:ext>
            </a:extLst>
          </p:cNvPr>
          <p:cNvSpPr txBox="1">
            <a:spLocks/>
          </p:cNvSpPr>
          <p:nvPr/>
        </p:nvSpPr>
        <p:spPr>
          <a:xfrm>
            <a:off x="4128368" y="4522156"/>
            <a:ext cx="4937937" cy="1363215"/>
          </a:xfrm>
          <a:prstGeom prst="rect">
            <a:avLst/>
          </a:prstGeom>
        </p:spPr>
        <p:txBody>
          <a:bodyPr vert="horz" lIns="91440" tIns="45720" rIns="91440" bIns="45720" rtlCol="0" anchor="t">
            <a:normAutofit/>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nSpc>
                <a:spcPct val="90000"/>
              </a:lnSpc>
              <a:spcAft>
                <a:spcPts val="600"/>
              </a:spcAft>
            </a:pPr>
            <a:r>
              <a:rPr lang="en-US" sz="4400" kern="1200" dirty="0">
                <a:solidFill>
                  <a:schemeClr val="tx1"/>
                </a:solidFill>
                <a:latin typeface="+mj-lt"/>
                <a:ea typeface="+mj-ea"/>
                <a:cs typeface="+mj-cs"/>
              </a:rPr>
              <a:t>Accountability – some role models</a:t>
            </a:r>
          </a:p>
        </p:txBody>
      </p:sp>
      <p:sp>
        <p:nvSpPr>
          <p:cNvPr id="26" name="Freeform: Shape 25">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C1A7B35E-B144-08BD-C0E9-0498D002C8B4}"/>
              </a:ext>
            </a:extLst>
          </p:cNvPr>
          <p:cNvPicPr>
            <a:picLocks noChangeAspect="1"/>
          </p:cNvPicPr>
          <p:nvPr/>
        </p:nvPicPr>
        <p:blipFill>
          <a:blip r:embed="rId2"/>
          <a:srcRect l="3878" r="1900" b="2"/>
          <a:stretch>
            <a:fillRect/>
          </a:stretch>
        </p:blipFill>
        <p:spPr>
          <a:xfrm>
            <a:off x="1246573"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6" name="Picture 5">
            <a:extLst>
              <a:ext uri="{FF2B5EF4-FFF2-40B4-BE49-F238E27FC236}">
                <a16:creationId xmlns:a16="http://schemas.microsoft.com/office/drawing/2014/main" id="{30D1E9F4-10C7-EA92-6CC0-6643F99FC299}"/>
              </a:ext>
            </a:extLst>
          </p:cNvPr>
          <p:cNvPicPr>
            <a:picLocks noChangeAspect="1"/>
          </p:cNvPicPr>
          <p:nvPr/>
        </p:nvPicPr>
        <p:blipFill>
          <a:blip r:embed="rId3"/>
          <a:srcRect l="10768" r="11225" b="-1"/>
          <a:stretch>
            <a:fillRect/>
          </a:stretch>
        </p:blipFill>
        <p:spPr>
          <a:xfrm>
            <a:off x="20" y="2288331"/>
            <a:ext cx="356461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29" name="Oval 28">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0967" y="561316"/>
            <a:ext cx="3182112" cy="3182112"/>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E50222F5-2DE3-47B3-DAED-DF2FC37CC1E6}"/>
              </a:ext>
            </a:extLst>
          </p:cNvPr>
          <p:cNvPicPr>
            <a:picLocks noChangeAspect="1"/>
          </p:cNvPicPr>
          <p:nvPr/>
        </p:nvPicPr>
        <p:blipFill>
          <a:blip r:embed="rId4"/>
          <a:srcRect l="19674" r="20408" b="2"/>
          <a:stretch>
            <a:fillRect/>
          </a:stretch>
        </p:blipFill>
        <p:spPr>
          <a:xfrm>
            <a:off x="5525559" y="725908"/>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30" name="Freeform: Shape 29">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CF08B7E-46E8-6DA6-DCC6-81F95156993B}"/>
              </a:ext>
            </a:extLst>
          </p:cNvPr>
          <p:cNvPicPr>
            <a:picLocks noChangeAspect="1"/>
          </p:cNvPicPr>
          <p:nvPr/>
        </p:nvPicPr>
        <p:blipFill>
          <a:blip r:embed="rId5"/>
          <a:srcRect l="38167" r="8810" b="-1"/>
          <a:stretch>
            <a:fillRect/>
          </a:stretch>
        </p:blipFill>
        <p:spPr>
          <a:xfrm>
            <a:off x="8918761" y="-4331"/>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31" name="Freeform: Shape 30">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8C88CA05-28E6-1681-DFC7-5B04D5E2F509}"/>
              </a:ext>
            </a:extLst>
          </p:cNvPr>
          <p:cNvPicPr>
            <a:picLocks noChangeAspect="1"/>
          </p:cNvPicPr>
          <p:nvPr/>
        </p:nvPicPr>
        <p:blipFill>
          <a:blip r:embed="rId6"/>
          <a:srcRect r="1" b="3630"/>
          <a:stretch>
            <a:fillRect/>
          </a:stretch>
        </p:blipFill>
        <p:spPr>
          <a:xfrm>
            <a:off x="9363236"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pic>
        <p:nvPicPr>
          <p:cNvPr id="2" name="Picture 1">
            <a:extLst>
              <a:ext uri="{FF2B5EF4-FFF2-40B4-BE49-F238E27FC236}">
                <a16:creationId xmlns:a16="http://schemas.microsoft.com/office/drawing/2014/main" id="{BF00BC93-020F-2D38-CCE3-774FA1C16462}"/>
              </a:ext>
            </a:extLst>
          </p:cNvPr>
          <p:cNvPicPr>
            <a:picLocks noChangeAspect="1"/>
          </p:cNvPicPr>
          <p:nvPr/>
        </p:nvPicPr>
        <p:blipFill>
          <a:blip r:embed="rId7"/>
          <a:stretch>
            <a:fillRect/>
          </a:stretch>
        </p:blipFill>
        <p:spPr>
          <a:xfrm>
            <a:off x="10037243" y="6305384"/>
            <a:ext cx="1844700" cy="326666"/>
          </a:xfrm>
          <a:prstGeom prst="rect">
            <a:avLst/>
          </a:prstGeom>
        </p:spPr>
      </p:pic>
    </p:spTree>
    <p:extLst>
      <p:ext uri="{BB962C8B-B14F-4D97-AF65-F5344CB8AC3E}">
        <p14:creationId xmlns:p14="http://schemas.microsoft.com/office/powerpoint/2010/main" val="308102200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03898C-2615-5EBC-EFF6-17FB439F58A6}"/>
              </a:ext>
            </a:extLst>
          </p:cNvPr>
          <p:cNvPicPr>
            <a:picLocks noChangeAspect="1"/>
          </p:cNvPicPr>
          <p:nvPr/>
        </p:nvPicPr>
        <p:blipFill>
          <a:blip r:embed="rId2"/>
          <a:stretch>
            <a:fillRect/>
          </a:stretch>
        </p:blipFill>
        <p:spPr>
          <a:xfrm>
            <a:off x="1320029" y="811060"/>
            <a:ext cx="9551941" cy="5235879"/>
          </a:xfrm>
          <a:prstGeom prst="rect">
            <a:avLst/>
          </a:prstGeom>
        </p:spPr>
      </p:pic>
    </p:spTree>
    <p:extLst>
      <p:ext uri="{BB962C8B-B14F-4D97-AF65-F5344CB8AC3E}">
        <p14:creationId xmlns:p14="http://schemas.microsoft.com/office/powerpoint/2010/main" val="58839242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527670" y="910176"/>
            <a:ext cx="1108472" cy="258465"/>
          </a:xfrm>
          <a:prstGeom prst="roundRect">
            <a:avLst>
              <a:gd name="adj" fmla="val 19302"/>
            </a:avLst>
          </a:prstGeom>
          <a:solidFill>
            <a:srgbClr val="FCE2CF"/>
          </a:solidFill>
          <a:ln/>
        </p:spPr>
        <p:txBody>
          <a:bodyPr/>
          <a:lstStyle/>
          <a:p>
            <a:endParaRPr lang="en-GB" sz="1500"/>
          </a:p>
        </p:txBody>
      </p:sp>
      <p:sp>
        <p:nvSpPr>
          <p:cNvPr id="3" name="Text 1"/>
          <p:cNvSpPr/>
          <p:nvPr/>
        </p:nvSpPr>
        <p:spPr>
          <a:xfrm>
            <a:off x="1616670" y="996738"/>
            <a:ext cx="930473" cy="169565"/>
          </a:xfrm>
          <a:prstGeom prst="rect">
            <a:avLst/>
          </a:prstGeom>
          <a:noFill/>
          <a:ln/>
        </p:spPr>
        <p:txBody>
          <a:bodyPr wrap="none" lIns="0" tIns="0" rIns="0" bIns="0" rtlCol="0" anchor="t"/>
          <a:lstStyle/>
          <a:p>
            <a:pPr>
              <a:lnSpc>
                <a:spcPts val="1333"/>
              </a:lnSpc>
            </a:pPr>
            <a:r>
              <a:rPr lang="en-US" sz="917" dirty="0">
                <a:solidFill>
                  <a:srgbClr val="2B2E3C"/>
                </a:solidFill>
                <a:latin typeface="Open Sans" pitchFamily="34" charset="0"/>
                <a:ea typeface="Open Sans" pitchFamily="34" charset="-122"/>
                <a:cs typeface="Open Sans" pitchFamily="34" charset="-120"/>
              </a:rPr>
              <a:t>TRIBAL CULTURE</a:t>
            </a:r>
            <a:endParaRPr lang="en-US" sz="917" dirty="0"/>
          </a:p>
        </p:txBody>
      </p:sp>
      <p:sp>
        <p:nvSpPr>
          <p:cNvPr id="4" name="Text 2"/>
          <p:cNvSpPr/>
          <p:nvPr/>
        </p:nvSpPr>
        <p:spPr>
          <a:xfrm>
            <a:off x="1309338" y="257537"/>
            <a:ext cx="8060631" cy="463947"/>
          </a:xfrm>
          <a:prstGeom prst="rect">
            <a:avLst/>
          </a:prstGeom>
          <a:noFill/>
          <a:ln/>
        </p:spPr>
        <p:txBody>
          <a:bodyPr wrap="none" lIns="0" tIns="0" rIns="0" bIns="0" rtlCol="0" anchor="t"/>
          <a:lstStyle/>
          <a:p>
            <a:pPr>
              <a:lnSpc>
                <a:spcPts val="3625"/>
              </a:lnSpc>
            </a:pPr>
            <a:r>
              <a:rPr lang="en-US" sz="4000" dirty="0">
                <a:solidFill>
                  <a:srgbClr val="2C3F42"/>
                </a:solidFill>
                <a:latin typeface="Bitter Medium" pitchFamily="34" charset="0"/>
                <a:ea typeface="Bitter Medium" pitchFamily="34" charset="-122"/>
                <a:cs typeface="Bitter Medium" pitchFamily="34" charset="-120"/>
              </a:rPr>
              <a:t>The "Maniac Pledge": Nurturing Accountability</a:t>
            </a:r>
            <a:endParaRPr lang="en-US" sz="4000" dirty="0"/>
          </a:p>
        </p:txBody>
      </p:sp>
      <p:sp>
        <p:nvSpPr>
          <p:cNvPr id="5" name="Text 3"/>
          <p:cNvSpPr/>
          <p:nvPr/>
        </p:nvSpPr>
        <p:spPr>
          <a:xfrm>
            <a:off x="503854" y="1494532"/>
            <a:ext cx="3881534" cy="3022475"/>
          </a:xfrm>
          <a:prstGeom prst="rect">
            <a:avLst/>
          </a:prstGeom>
          <a:noFill/>
          <a:ln/>
        </p:spPr>
        <p:txBody>
          <a:bodyPr wrap="square" lIns="0" tIns="0" rIns="0" bIns="0" rtlCol="0" anchor="t"/>
          <a:lstStyle/>
          <a:p>
            <a:r>
              <a:rPr lang="en-US" sz="2400" dirty="0">
                <a:solidFill>
                  <a:srgbClr val="2B2E3C"/>
                </a:solidFill>
                <a:latin typeface="Open Sans" pitchFamily="34" charset="0"/>
                <a:ea typeface="Open Sans" pitchFamily="34" charset="-122"/>
                <a:cs typeface="Open Sans" pitchFamily="34" charset="-120"/>
              </a:rPr>
              <a:t>A cornerstone of WD-40's tribal culture and commitment to lifelong learning, the Maniac Pledge is more than a formality — it is a declaration. </a:t>
            </a:r>
          </a:p>
          <a:p>
            <a:endParaRPr lang="en-US" sz="2400" dirty="0">
              <a:solidFill>
                <a:srgbClr val="2B2E3C"/>
              </a:solidFill>
              <a:latin typeface="Open Sans" pitchFamily="34" charset="0"/>
              <a:ea typeface="Open Sans" pitchFamily="34" charset="-122"/>
              <a:cs typeface="Open Sans" pitchFamily="34" charset="-120"/>
            </a:endParaRPr>
          </a:p>
          <a:p>
            <a:r>
              <a:rPr lang="en-US" sz="2400" dirty="0">
                <a:solidFill>
                  <a:srgbClr val="2B2E3C"/>
                </a:solidFill>
                <a:latin typeface="Open Sans" pitchFamily="34" charset="0"/>
                <a:ea typeface="Open Sans" pitchFamily="34" charset="-122"/>
                <a:cs typeface="Open Sans" pitchFamily="34" charset="-120"/>
              </a:rPr>
              <a:t>Every tribe member signs it. </a:t>
            </a:r>
          </a:p>
          <a:p>
            <a:endParaRPr lang="en-US" sz="2400" dirty="0">
              <a:solidFill>
                <a:srgbClr val="2B2E3C"/>
              </a:solidFill>
              <a:latin typeface="Open Sans" pitchFamily="34" charset="0"/>
              <a:ea typeface="Open Sans" pitchFamily="34" charset="-122"/>
              <a:cs typeface="Open Sans" pitchFamily="34" charset="-120"/>
            </a:endParaRPr>
          </a:p>
          <a:p>
            <a:r>
              <a:rPr lang="en-US" sz="2400" dirty="0">
                <a:solidFill>
                  <a:srgbClr val="2B2E3C"/>
                </a:solidFill>
                <a:latin typeface="Open Sans" pitchFamily="34" charset="0"/>
                <a:ea typeface="Open Sans" pitchFamily="34" charset="-122"/>
                <a:cs typeface="Open Sans" pitchFamily="34" charset="-120"/>
              </a:rPr>
              <a:t>Every tribe member lives it.</a:t>
            </a:r>
            <a:endParaRPr lang="en-US" sz="2400" dirty="0"/>
          </a:p>
        </p:txBody>
      </p:sp>
      <p:pic>
        <p:nvPicPr>
          <p:cNvPr id="6" name="Image 0" descr="preencoded.png"/>
          <p:cNvPicPr>
            <a:picLocks noChangeAspect="1"/>
          </p:cNvPicPr>
          <p:nvPr/>
        </p:nvPicPr>
        <p:blipFill>
          <a:blip r:embed="rId3"/>
          <a:stretch>
            <a:fillRect/>
          </a:stretch>
        </p:blipFill>
        <p:spPr>
          <a:xfrm>
            <a:off x="4692254" y="1494532"/>
            <a:ext cx="6532563" cy="364599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540CA-ADEC-15B6-9C0A-9423E65AA85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C472D77-653F-02A6-D7F7-126EA994F5CA}"/>
              </a:ext>
            </a:extLst>
          </p:cNvPr>
          <p:cNvSpPr/>
          <p:nvPr/>
        </p:nvSpPr>
        <p:spPr>
          <a:xfrm>
            <a:off x="973435" y="419398"/>
            <a:ext cx="1108472" cy="258465"/>
          </a:xfrm>
          <a:prstGeom prst="roundRect">
            <a:avLst>
              <a:gd name="adj" fmla="val 19302"/>
            </a:avLst>
          </a:prstGeom>
          <a:solidFill>
            <a:srgbClr val="FCE2CF"/>
          </a:solidFill>
          <a:ln/>
        </p:spPr>
        <p:txBody>
          <a:bodyPr/>
          <a:lstStyle/>
          <a:p>
            <a:endParaRPr lang="en-GB" sz="1500"/>
          </a:p>
        </p:txBody>
      </p:sp>
      <p:sp>
        <p:nvSpPr>
          <p:cNvPr id="3" name="Text 1">
            <a:extLst>
              <a:ext uri="{FF2B5EF4-FFF2-40B4-BE49-F238E27FC236}">
                <a16:creationId xmlns:a16="http://schemas.microsoft.com/office/drawing/2014/main" id="{E5BB1E7A-1DB6-0FBC-1ADB-65A33A5BAB51}"/>
              </a:ext>
            </a:extLst>
          </p:cNvPr>
          <p:cNvSpPr/>
          <p:nvPr/>
        </p:nvSpPr>
        <p:spPr>
          <a:xfrm>
            <a:off x="1062434" y="463848"/>
            <a:ext cx="930473" cy="169565"/>
          </a:xfrm>
          <a:prstGeom prst="rect">
            <a:avLst/>
          </a:prstGeom>
          <a:noFill/>
          <a:ln/>
        </p:spPr>
        <p:txBody>
          <a:bodyPr wrap="none" lIns="0" tIns="0" rIns="0" bIns="0" rtlCol="0" anchor="t"/>
          <a:lstStyle/>
          <a:p>
            <a:pPr>
              <a:lnSpc>
                <a:spcPts val="1333"/>
              </a:lnSpc>
            </a:pPr>
            <a:r>
              <a:rPr lang="en-US" sz="917" dirty="0">
                <a:solidFill>
                  <a:srgbClr val="2B2E3C"/>
                </a:solidFill>
                <a:latin typeface="Open Sans" pitchFamily="34" charset="0"/>
                <a:ea typeface="Open Sans" pitchFamily="34" charset="-122"/>
                <a:cs typeface="Open Sans" pitchFamily="34" charset="-120"/>
              </a:rPr>
              <a:t>TRIBAL CULTURE</a:t>
            </a:r>
            <a:endParaRPr lang="en-US" sz="917" dirty="0"/>
          </a:p>
        </p:txBody>
      </p:sp>
      <p:sp>
        <p:nvSpPr>
          <p:cNvPr id="4" name="Text 2">
            <a:extLst>
              <a:ext uri="{FF2B5EF4-FFF2-40B4-BE49-F238E27FC236}">
                <a16:creationId xmlns:a16="http://schemas.microsoft.com/office/drawing/2014/main" id="{18D979B4-8759-4B7F-B1C8-366990F73161}"/>
              </a:ext>
            </a:extLst>
          </p:cNvPr>
          <p:cNvSpPr/>
          <p:nvPr/>
        </p:nvSpPr>
        <p:spPr>
          <a:xfrm>
            <a:off x="973435" y="724495"/>
            <a:ext cx="8060631" cy="463947"/>
          </a:xfrm>
          <a:prstGeom prst="rect">
            <a:avLst/>
          </a:prstGeom>
          <a:noFill/>
          <a:ln/>
        </p:spPr>
        <p:txBody>
          <a:bodyPr wrap="none" lIns="0" tIns="0" rIns="0" bIns="0" rtlCol="0" anchor="t"/>
          <a:lstStyle/>
          <a:p>
            <a:pPr>
              <a:lnSpc>
                <a:spcPts val="3625"/>
              </a:lnSpc>
            </a:pPr>
            <a:r>
              <a:rPr lang="en-US" sz="4000" dirty="0">
                <a:solidFill>
                  <a:srgbClr val="2C3F42"/>
                </a:solidFill>
                <a:latin typeface="Bitter Medium" pitchFamily="34" charset="0"/>
                <a:ea typeface="Bitter Medium" pitchFamily="34" charset="-122"/>
                <a:cs typeface="Bitter Medium" pitchFamily="34" charset="-120"/>
              </a:rPr>
              <a:t>The "Maniac Pledge": Nurturing Accountability</a:t>
            </a:r>
            <a:endParaRPr lang="en-US" sz="4000" dirty="0"/>
          </a:p>
        </p:txBody>
      </p:sp>
      <p:pic>
        <p:nvPicPr>
          <p:cNvPr id="6" name="Image 0" descr="preencoded.png">
            <a:extLst>
              <a:ext uri="{FF2B5EF4-FFF2-40B4-BE49-F238E27FC236}">
                <a16:creationId xmlns:a16="http://schemas.microsoft.com/office/drawing/2014/main" id="{966D7BD2-B8F0-4AFE-B096-E3DE5D956B34}"/>
              </a:ext>
            </a:extLst>
          </p:cNvPr>
          <p:cNvPicPr>
            <a:picLocks noChangeAspect="1"/>
          </p:cNvPicPr>
          <p:nvPr/>
        </p:nvPicPr>
        <p:blipFill>
          <a:blip r:embed="rId3"/>
          <a:stretch>
            <a:fillRect/>
          </a:stretch>
        </p:blipFill>
        <p:spPr>
          <a:xfrm>
            <a:off x="5112132" y="2380940"/>
            <a:ext cx="6532563" cy="3645992"/>
          </a:xfrm>
          <a:prstGeom prst="rect">
            <a:avLst/>
          </a:prstGeom>
        </p:spPr>
      </p:pic>
      <p:sp>
        <p:nvSpPr>
          <p:cNvPr id="7" name="Shape 4">
            <a:extLst>
              <a:ext uri="{FF2B5EF4-FFF2-40B4-BE49-F238E27FC236}">
                <a16:creationId xmlns:a16="http://schemas.microsoft.com/office/drawing/2014/main" id="{7F893E68-18F4-165A-447A-4762578E76AB}"/>
              </a:ext>
            </a:extLst>
          </p:cNvPr>
          <p:cNvSpPr/>
          <p:nvPr/>
        </p:nvSpPr>
        <p:spPr>
          <a:xfrm>
            <a:off x="547305" y="2237292"/>
            <a:ext cx="3719877" cy="3933288"/>
          </a:xfrm>
          <a:prstGeom prst="roundRect">
            <a:avLst>
              <a:gd name="adj" fmla="val 6021"/>
            </a:avLst>
          </a:prstGeom>
          <a:solidFill>
            <a:srgbClr val="FCE2CF"/>
          </a:solidFill>
          <a:ln w="7620">
            <a:solidFill>
              <a:srgbClr val="E2C8B5"/>
            </a:solidFill>
            <a:prstDash val="solid"/>
          </a:ln>
        </p:spPr>
        <p:txBody>
          <a:bodyPr/>
          <a:lstStyle/>
          <a:p>
            <a:endParaRPr lang="en-GB" sz="1500"/>
          </a:p>
        </p:txBody>
      </p:sp>
      <p:sp>
        <p:nvSpPr>
          <p:cNvPr id="8" name="Text 5">
            <a:extLst>
              <a:ext uri="{FF2B5EF4-FFF2-40B4-BE49-F238E27FC236}">
                <a16:creationId xmlns:a16="http://schemas.microsoft.com/office/drawing/2014/main" id="{6AB83EB4-4F18-24DD-EE45-462CC71BFD87}"/>
              </a:ext>
            </a:extLst>
          </p:cNvPr>
          <p:cNvSpPr/>
          <p:nvPr/>
        </p:nvSpPr>
        <p:spPr>
          <a:xfrm>
            <a:off x="1062434" y="2852986"/>
            <a:ext cx="1855986" cy="231973"/>
          </a:xfrm>
          <a:prstGeom prst="rect">
            <a:avLst/>
          </a:prstGeom>
          <a:noFill/>
          <a:ln/>
        </p:spPr>
        <p:txBody>
          <a:bodyPr wrap="none" lIns="0" tIns="0" rIns="0" bIns="0" rtlCol="0" anchor="t"/>
          <a:lstStyle/>
          <a:p>
            <a:pPr>
              <a:lnSpc>
                <a:spcPts val="1792"/>
              </a:lnSpc>
            </a:pPr>
            <a:r>
              <a:rPr lang="en-US" sz="4000" dirty="0">
                <a:solidFill>
                  <a:srgbClr val="2B2E3C"/>
                </a:solidFill>
                <a:latin typeface="Bitter Medium" pitchFamily="34" charset="0"/>
                <a:ea typeface="Bitter Medium" pitchFamily="34" charset="-122"/>
                <a:cs typeface="Bitter Medium" pitchFamily="34" charset="-120"/>
              </a:rPr>
              <a:t>Ownership</a:t>
            </a:r>
            <a:endParaRPr lang="en-US" sz="4000" dirty="0"/>
          </a:p>
        </p:txBody>
      </p:sp>
      <p:sp>
        <p:nvSpPr>
          <p:cNvPr id="9" name="Text 6">
            <a:extLst>
              <a:ext uri="{FF2B5EF4-FFF2-40B4-BE49-F238E27FC236}">
                <a16:creationId xmlns:a16="http://schemas.microsoft.com/office/drawing/2014/main" id="{59CC348D-6646-EED4-D8C9-5CEAB83B5EEB}"/>
              </a:ext>
            </a:extLst>
          </p:cNvPr>
          <p:cNvSpPr/>
          <p:nvPr/>
        </p:nvSpPr>
        <p:spPr>
          <a:xfrm>
            <a:off x="893363" y="3773042"/>
            <a:ext cx="3027759" cy="424259"/>
          </a:xfrm>
          <a:prstGeom prst="rect">
            <a:avLst/>
          </a:prstGeom>
          <a:noFill/>
          <a:ln/>
        </p:spPr>
        <p:txBody>
          <a:bodyPr wrap="square" lIns="0" tIns="0" rIns="0" bIns="0" rtlCol="0" anchor="t"/>
          <a:lstStyle/>
          <a:p>
            <a:r>
              <a:rPr lang="en-US" sz="3200" dirty="0">
                <a:solidFill>
                  <a:srgbClr val="2B2E3C"/>
                </a:solidFill>
                <a:latin typeface="Open Sans" pitchFamily="34" charset="0"/>
                <a:ea typeface="Open Sans" pitchFamily="34" charset="-122"/>
                <a:cs typeface="Open Sans" pitchFamily="34" charset="-120"/>
              </a:rPr>
              <a:t>Every employee takes personal accountability for outcomes.</a:t>
            </a:r>
            <a:endParaRPr lang="en-US" sz="3200" dirty="0"/>
          </a:p>
        </p:txBody>
      </p:sp>
    </p:spTree>
    <p:extLst>
      <p:ext uri="{BB962C8B-B14F-4D97-AF65-F5344CB8AC3E}">
        <p14:creationId xmlns:p14="http://schemas.microsoft.com/office/powerpoint/2010/main" val="913377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8BC4E-74AB-0907-9185-0C71F0AEE0C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2057249-A392-27E5-AB1D-51227CE87C46}"/>
              </a:ext>
            </a:extLst>
          </p:cNvPr>
          <p:cNvSpPr/>
          <p:nvPr/>
        </p:nvSpPr>
        <p:spPr>
          <a:xfrm>
            <a:off x="973435" y="419398"/>
            <a:ext cx="1108472" cy="258465"/>
          </a:xfrm>
          <a:prstGeom prst="roundRect">
            <a:avLst>
              <a:gd name="adj" fmla="val 19302"/>
            </a:avLst>
          </a:prstGeom>
          <a:solidFill>
            <a:srgbClr val="FCE2CF"/>
          </a:solidFill>
          <a:ln/>
        </p:spPr>
        <p:txBody>
          <a:bodyPr/>
          <a:lstStyle/>
          <a:p>
            <a:endParaRPr lang="en-GB" sz="1500"/>
          </a:p>
        </p:txBody>
      </p:sp>
      <p:sp>
        <p:nvSpPr>
          <p:cNvPr id="3" name="Text 1">
            <a:extLst>
              <a:ext uri="{FF2B5EF4-FFF2-40B4-BE49-F238E27FC236}">
                <a16:creationId xmlns:a16="http://schemas.microsoft.com/office/drawing/2014/main" id="{13DF5A62-4395-D2E8-FF1F-E144C93C0BEB}"/>
              </a:ext>
            </a:extLst>
          </p:cNvPr>
          <p:cNvSpPr/>
          <p:nvPr/>
        </p:nvSpPr>
        <p:spPr>
          <a:xfrm>
            <a:off x="1062434" y="463848"/>
            <a:ext cx="930473" cy="169565"/>
          </a:xfrm>
          <a:prstGeom prst="rect">
            <a:avLst/>
          </a:prstGeom>
          <a:noFill/>
          <a:ln/>
        </p:spPr>
        <p:txBody>
          <a:bodyPr wrap="none" lIns="0" tIns="0" rIns="0" bIns="0" rtlCol="0" anchor="t"/>
          <a:lstStyle/>
          <a:p>
            <a:pPr>
              <a:lnSpc>
                <a:spcPts val="1333"/>
              </a:lnSpc>
            </a:pPr>
            <a:r>
              <a:rPr lang="en-US" sz="917" dirty="0">
                <a:solidFill>
                  <a:srgbClr val="2B2E3C"/>
                </a:solidFill>
                <a:latin typeface="Open Sans" pitchFamily="34" charset="0"/>
                <a:ea typeface="Open Sans" pitchFamily="34" charset="-122"/>
                <a:cs typeface="Open Sans" pitchFamily="34" charset="-120"/>
              </a:rPr>
              <a:t>TRIBAL CULTURE</a:t>
            </a:r>
            <a:endParaRPr lang="en-US" sz="917" dirty="0"/>
          </a:p>
        </p:txBody>
      </p:sp>
      <p:sp>
        <p:nvSpPr>
          <p:cNvPr id="4" name="Text 2">
            <a:extLst>
              <a:ext uri="{FF2B5EF4-FFF2-40B4-BE49-F238E27FC236}">
                <a16:creationId xmlns:a16="http://schemas.microsoft.com/office/drawing/2014/main" id="{9433D049-2A2D-7287-983B-3F5A91318738}"/>
              </a:ext>
            </a:extLst>
          </p:cNvPr>
          <p:cNvSpPr/>
          <p:nvPr/>
        </p:nvSpPr>
        <p:spPr>
          <a:xfrm>
            <a:off x="973435" y="724495"/>
            <a:ext cx="8060631" cy="463947"/>
          </a:xfrm>
          <a:prstGeom prst="rect">
            <a:avLst/>
          </a:prstGeom>
          <a:noFill/>
          <a:ln/>
        </p:spPr>
        <p:txBody>
          <a:bodyPr wrap="none" lIns="0" tIns="0" rIns="0" bIns="0" rtlCol="0" anchor="t"/>
          <a:lstStyle/>
          <a:p>
            <a:pPr>
              <a:lnSpc>
                <a:spcPts val="3625"/>
              </a:lnSpc>
            </a:pPr>
            <a:r>
              <a:rPr lang="en-US" sz="4000" dirty="0">
                <a:solidFill>
                  <a:srgbClr val="2C3F42"/>
                </a:solidFill>
                <a:latin typeface="Bitter Medium" pitchFamily="34" charset="0"/>
                <a:ea typeface="Bitter Medium" pitchFamily="34" charset="-122"/>
                <a:cs typeface="Bitter Medium" pitchFamily="34" charset="-120"/>
              </a:rPr>
              <a:t>The "Maniac Pledge": Nurturing Accountability</a:t>
            </a:r>
            <a:endParaRPr lang="en-US" sz="4000" dirty="0"/>
          </a:p>
        </p:txBody>
      </p:sp>
      <p:pic>
        <p:nvPicPr>
          <p:cNvPr id="6" name="Image 0" descr="preencoded.png">
            <a:extLst>
              <a:ext uri="{FF2B5EF4-FFF2-40B4-BE49-F238E27FC236}">
                <a16:creationId xmlns:a16="http://schemas.microsoft.com/office/drawing/2014/main" id="{F5C52CCD-D4A0-A36B-18C4-0F38F162F0D8}"/>
              </a:ext>
            </a:extLst>
          </p:cNvPr>
          <p:cNvPicPr>
            <a:picLocks noChangeAspect="1"/>
          </p:cNvPicPr>
          <p:nvPr/>
        </p:nvPicPr>
        <p:blipFill>
          <a:blip r:embed="rId3"/>
          <a:stretch>
            <a:fillRect/>
          </a:stretch>
        </p:blipFill>
        <p:spPr>
          <a:xfrm>
            <a:off x="5112132" y="2380940"/>
            <a:ext cx="6532563" cy="3645992"/>
          </a:xfrm>
          <a:prstGeom prst="rect">
            <a:avLst/>
          </a:prstGeom>
        </p:spPr>
      </p:pic>
      <p:sp>
        <p:nvSpPr>
          <p:cNvPr id="7" name="Shape 4">
            <a:extLst>
              <a:ext uri="{FF2B5EF4-FFF2-40B4-BE49-F238E27FC236}">
                <a16:creationId xmlns:a16="http://schemas.microsoft.com/office/drawing/2014/main" id="{10F921CA-AF30-671C-B7EA-980A4B885CAF}"/>
              </a:ext>
            </a:extLst>
          </p:cNvPr>
          <p:cNvSpPr/>
          <p:nvPr/>
        </p:nvSpPr>
        <p:spPr>
          <a:xfrm>
            <a:off x="547305" y="2237292"/>
            <a:ext cx="3719877" cy="3933288"/>
          </a:xfrm>
          <a:prstGeom prst="roundRect">
            <a:avLst>
              <a:gd name="adj" fmla="val 6021"/>
            </a:avLst>
          </a:prstGeom>
          <a:solidFill>
            <a:srgbClr val="FCE2CF"/>
          </a:solidFill>
          <a:ln w="7620">
            <a:solidFill>
              <a:srgbClr val="E2C8B5"/>
            </a:solidFill>
            <a:prstDash val="solid"/>
          </a:ln>
        </p:spPr>
        <p:txBody>
          <a:bodyPr/>
          <a:lstStyle/>
          <a:p>
            <a:endParaRPr lang="en-GB" sz="1500"/>
          </a:p>
        </p:txBody>
      </p:sp>
      <p:sp>
        <p:nvSpPr>
          <p:cNvPr id="8" name="Text 5">
            <a:extLst>
              <a:ext uri="{FF2B5EF4-FFF2-40B4-BE49-F238E27FC236}">
                <a16:creationId xmlns:a16="http://schemas.microsoft.com/office/drawing/2014/main" id="{7978D183-3B17-96DC-70A6-364E280D746B}"/>
              </a:ext>
            </a:extLst>
          </p:cNvPr>
          <p:cNvSpPr/>
          <p:nvPr/>
        </p:nvSpPr>
        <p:spPr>
          <a:xfrm>
            <a:off x="1062434" y="2852986"/>
            <a:ext cx="1855986" cy="231973"/>
          </a:xfrm>
          <a:prstGeom prst="rect">
            <a:avLst/>
          </a:prstGeom>
          <a:noFill/>
          <a:ln/>
        </p:spPr>
        <p:txBody>
          <a:bodyPr wrap="none" lIns="0" tIns="0" rIns="0" bIns="0" rtlCol="0" anchor="t"/>
          <a:lstStyle/>
          <a:p>
            <a:pPr>
              <a:lnSpc>
                <a:spcPts val="1792"/>
              </a:lnSpc>
            </a:pPr>
            <a:r>
              <a:rPr lang="en-US" sz="4000" dirty="0">
                <a:solidFill>
                  <a:srgbClr val="2B2E3C"/>
                </a:solidFill>
                <a:latin typeface="Bitter Medium" pitchFamily="34" charset="0"/>
                <a:ea typeface="Bitter Medium" pitchFamily="34" charset="-122"/>
              </a:rPr>
              <a:t>Learning</a:t>
            </a:r>
            <a:endParaRPr lang="en-US" sz="4000" dirty="0"/>
          </a:p>
        </p:txBody>
      </p:sp>
      <p:sp>
        <p:nvSpPr>
          <p:cNvPr id="9" name="Text 6">
            <a:extLst>
              <a:ext uri="{FF2B5EF4-FFF2-40B4-BE49-F238E27FC236}">
                <a16:creationId xmlns:a16="http://schemas.microsoft.com/office/drawing/2014/main" id="{2858F3EC-11E9-28F3-1C26-12CF2CB4097F}"/>
              </a:ext>
            </a:extLst>
          </p:cNvPr>
          <p:cNvSpPr/>
          <p:nvPr/>
        </p:nvSpPr>
        <p:spPr>
          <a:xfrm>
            <a:off x="973435" y="3429000"/>
            <a:ext cx="3027759" cy="424259"/>
          </a:xfrm>
          <a:prstGeom prst="rect">
            <a:avLst/>
          </a:prstGeom>
          <a:noFill/>
          <a:ln/>
        </p:spPr>
        <p:txBody>
          <a:bodyPr wrap="square" lIns="0" tIns="0" rIns="0" bIns="0" rtlCol="0" anchor="t"/>
          <a:lstStyle/>
          <a:p>
            <a:r>
              <a:rPr lang="en-US" sz="3200" dirty="0">
                <a:solidFill>
                  <a:srgbClr val="2B2E3C"/>
                </a:solidFill>
                <a:latin typeface="Open Sans" pitchFamily="34" charset="0"/>
                <a:ea typeface="Open Sans" pitchFamily="34" charset="-122"/>
                <a:cs typeface="Open Sans" pitchFamily="34" charset="-120"/>
              </a:rPr>
              <a:t>Continuous growth is not optional — it's a shared obligation.</a:t>
            </a:r>
            <a:endParaRPr lang="en-US" sz="3200" dirty="0"/>
          </a:p>
        </p:txBody>
      </p:sp>
    </p:spTree>
    <p:extLst>
      <p:ext uri="{BB962C8B-B14F-4D97-AF65-F5344CB8AC3E}">
        <p14:creationId xmlns:p14="http://schemas.microsoft.com/office/powerpoint/2010/main" val="3630168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74B91-A289-771C-DE53-E76E8333947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B0692A0-F19D-C481-1986-0007CEE9CCD1}"/>
              </a:ext>
            </a:extLst>
          </p:cNvPr>
          <p:cNvSpPr/>
          <p:nvPr/>
        </p:nvSpPr>
        <p:spPr>
          <a:xfrm>
            <a:off x="973435" y="419398"/>
            <a:ext cx="1108472" cy="258465"/>
          </a:xfrm>
          <a:prstGeom prst="roundRect">
            <a:avLst>
              <a:gd name="adj" fmla="val 19302"/>
            </a:avLst>
          </a:prstGeom>
          <a:solidFill>
            <a:srgbClr val="FCE2CF"/>
          </a:solidFill>
          <a:ln/>
        </p:spPr>
        <p:txBody>
          <a:bodyPr/>
          <a:lstStyle/>
          <a:p>
            <a:endParaRPr lang="en-GB" sz="1500"/>
          </a:p>
        </p:txBody>
      </p:sp>
      <p:sp>
        <p:nvSpPr>
          <p:cNvPr id="3" name="Text 1">
            <a:extLst>
              <a:ext uri="{FF2B5EF4-FFF2-40B4-BE49-F238E27FC236}">
                <a16:creationId xmlns:a16="http://schemas.microsoft.com/office/drawing/2014/main" id="{1EE69BED-3AFB-C0F8-317F-278C363923CD}"/>
              </a:ext>
            </a:extLst>
          </p:cNvPr>
          <p:cNvSpPr/>
          <p:nvPr/>
        </p:nvSpPr>
        <p:spPr>
          <a:xfrm>
            <a:off x="1062434" y="463848"/>
            <a:ext cx="930473" cy="169565"/>
          </a:xfrm>
          <a:prstGeom prst="rect">
            <a:avLst/>
          </a:prstGeom>
          <a:noFill/>
          <a:ln/>
        </p:spPr>
        <p:txBody>
          <a:bodyPr wrap="none" lIns="0" tIns="0" rIns="0" bIns="0" rtlCol="0" anchor="t"/>
          <a:lstStyle/>
          <a:p>
            <a:pPr>
              <a:lnSpc>
                <a:spcPts val="1333"/>
              </a:lnSpc>
            </a:pPr>
            <a:r>
              <a:rPr lang="en-US" sz="917" dirty="0">
                <a:solidFill>
                  <a:srgbClr val="2B2E3C"/>
                </a:solidFill>
                <a:latin typeface="Open Sans" pitchFamily="34" charset="0"/>
                <a:ea typeface="Open Sans" pitchFamily="34" charset="-122"/>
                <a:cs typeface="Open Sans" pitchFamily="34" charset="-120"/>
              </a:rPr>
              <a:t>TRIBAL CULTURE</a:t>
            </a:r>
            <a:endParaRPr lang="en-US" sz="917" dirty="0"/>
          </a:p>
        </p:txBody>
      </p:sp>
      <p:sp>
        <p:nvSpPr>
          <p:cNvPr id="4" name="Text 2">
            <a:extLst>
              <a:ext uri="{FF2B5EF4-FFF2-40B4-BE49-F238E27FC236}">
                <a16:creationId xmlns:a16="http://schemas.microsoft.com/office/drawing/2014/main" id="{32E54147-2F55-6293-6566-F3DE01471F14}"/>
              </a:ext>
            </a:extLst>
          </p:cNvPr>
          <p:cNvSpPr/>
          <p:nvPr/>
        </p:nvSpPr>
        <p:spPr>
          <a:xfrm>
            <a:off x="973435" y="724495"/>
            <a:ext cx="8060631" cy="463947"/>
          </a:xfrm>
          <a:prstGeom prst="rect">
            <a:avLst/>
          </a:prstGeom>
          <a:noFill/>
          <a:ln/>
        </p:spPr>
        <p:txBody>
          <a:bodyPr wrap="none" lIns="0" tIns="0" rIns="0" bIns="0" rtlCol="0" anchor="t"/>
          <a:lstStyle/>
          <a:p>
            <a:pPr>
              <a:lnSpc>
                <a:spcPts val="3625"/>
              </a:lnSpc>
            </a:pPr>
            <a:r>
              <a:rPr lang="en-US" sz="4000" dirty="0">
                <a:solidFill>
                  <a:srgbClr val="2C3F42"/>
                </a:solidFill>
                <a:latin typeface="Bitter Medium" pitchFamily="34" charset="0"/>
                <a:ea typeface="Bitter Medium" pitchFamily="34" charset="-122"/>
                <a:cs typeface="Bitter Medium" pitchFamily="34" charset="-120"/>
              </a:rPr>
              <a:t>The "Maniac Pledge": Nurturing Accountability</a:t>
            </a:r>
            <a:endParaRPr lang="en-US" sz="4000" dirty="0"/>
          </a:p>
        </p:txBody>
      </p:sp>
      <p:pic>
        <p:nvPicPr>
          <p:cNvPr id="6" name="Image 0" descr="preencoded.png">
            <a:extLst>
              <a:ext uri="{FF2B5EF4-FFF2-40B4-BE49-F238E27FC236}">
                <a16:creationId xmlns:a16="http://schemas.microsoft.com/office/drawing/2014/main" id="{ADBB4C35-25DD-53BE-0E80-9E3247AE14F9}"/>
              </a:ext>
            </a:extLst>
          </p:cNvPr>
          <p:cNvPicPr>
            <a:picLocks noChangeAspect="1"/>
          </p:cNvPicPr>
          <p:nvPr/>
        </p:nvPicPr>
        <p:blipFill>
          <a:blip r:embed="rId3"/>
          <a:stretch>
            <a:fillRect/>
          </a:stretch>
        </p:blipFill>
        <p:spPr>
          <a:xfrm>
            <a:off x="5112132" y="2487513"/>
            <a:ext cx="6532563" cy="3645992"/>
          </a:xfrm>
          <a:prstGeom prst="rect">
            <a:avLst/>
          </a:prstGeom>
        </p:spPr>
      </p:pic>
      <p:sp>
        <p:nvSpPr>
          <p:cNvPr id="7" name="Shape 4">
            <a:extLst>
              <a:ext uri="{FF2B5EF4-FFF2-40B4-BE49-F238E27FC236}">
                <a16:creationId xmlns:a16="http://schemas.microsoft.com/office/drawing/2014/main" id="{65A7D690-92DE-E07F-27BC-FFBB0759A009}"/>
              </a:ext>
            </a:extLst>
          </p:cNvPr>
          <p:cNvSpPr/>
          <p:nvPr/>
        </p:nvSpPr>
        <p:spPr>
          <a:xfrm>
            <a:off x="705926" y="2200216"/>
            <a:ext cx="3719877" cy="4443179"/>
          </a:xfrm>
          <a:prstGeom prst="roundRect">
            <a:avLst>
              <a:gd name="adj" fmla="val 6021"/>
            </a:avLst>
          </a:prstGeom>
          <a:solidFill>
            <a:srgbClr val="FCE2CF"/>
          </a:solidFill>
          <a:ln w="7620">
            <a:solidFill>
              <a:srgbClr val="E2C8B5"/>
            </a:solidFill>
            <a:prstDash val="solid"/>
          </a:ln>
        </p:spPr>
        <p:txBody>
          <a:bodyPr/>
          <a:lstStyle/>
          <a:p>
            <a:endParaRPr lang="en-GB" sz="1500"/>
          </a:p>
        </p:txBody>
      </p:sp>
      <p:sp>
        <p:nvSpPr>
          <p:cNvPr id="8" name="Text 5">
            <a:extLst>
              <a:ext uri="{FF2B5EF4-FFF2-40B4-BE49-F238E27FC236}">
                <a16:creationId xmlns:a16="http://schemas.microsoft.com/office/drawing/2014/main" id="{49402D31-4829-BA4D-CE20-D438DFD0E1A0}"/>
              </a:ext>
            </a:extLst>
          </p:cNvPr>
          <p:cNvSpPr/>
          <p:nvPr/>
        </p:nvSpPr>
        <p:spPr>
          <a:xfrm>
            <a:off x="973435" y="2807126"/>
            <a:ext cx="1855986" cy="231973"/>
          </a:xfrm>
          <a:prstGeom prst="rect">
            <a:avLst/>
          </a:prstGeom>
          <a:noFill/>
          <a:ln/>
        </p:spPr>
        <p:txBody>
          <a:bodyPr wrap="none" lIns="0" tIns="0" rIns="0" bIns="0" rtlCol="0" anchor="t"/>
          <a:lstStyle/>
          <a:p>
            <a:pPr>
              <a:lnSpc>
                <a:spcPts val="1792"/>
              </a:lnSpc>
            </a:pPr>
            <a:r>
              <a:rPr lang="en-US" sz="4000" dirty="0">
                <a:solidFill>
                  <a:srgbClr val="2B2E3C"/>
                </a:solidFill>
                <a:latin typeface="Bitter Medium" pitchFamily="34" charset="0"/>
                <a:ea typeface="Bitter Medium" pitchFamily="34" charset="-122"/>
              </a:rPr>
              <a:t>Communication</a:t>
            </a:r>
            <a:endParaRPr lang="en-US" sz="4000" dirty="0"/>
          </a:p>
        </p:txBody>
      </p:sp>
      <p:sp>
        <p:nvSpPr>
          <p:cNvPr id="9" name="Text 6">
            <a:extLst>
              <a:ext uri="{FF2B5EF4-FFF2-40B4-BE49-F238E27FC236}">
                <a16:creationId xmlns:a16="http://schemas.microsoft.com/office/drawing/2014/main" id="{41D841E6-03EA-5BBE-AA39-0080832B96EA}"/>
              </a:ext>
            </a:extLst>
          </p:cNvPr>
          <p:cNvSpPr/>
          <p:nvPr/>
        </p:nvSpPr>
        <p:spPr>
          <a:xfrm>
            <a:off x="973435" y="3429000"/>
            <a:ext cx="3027759" cy="424259"/>
          </a:xfrm>
          <a:prstGeom prst="rect">
            <a:avLst/>
          </a:prstGeom>
          <a:noFill/>
          <a:ln/>
        </p:spPr>
        <p:txBody>
          <a:bodyPr wrap="square" lIns="0" tIns="0" rIns="0" bIns="0" rtlCol="0" anchor="t"/>
          <a:lstStyle/>
          <a:p>
            <a:r>
              <a:rPr lang="en-US" sz="3200" dirty="0">
                <a:solidFill>
                  <a:srgbClr val="2B2E3C"/>
                </a:solidFill>
                <a:latin typeface="Open Sans" pitchFamily="34" charset="0"/>
                <a:ea typeface="Open Sans" pitchFamily="34" charset="-122"/>
                <a:cs typeface="Open Sans" pitchFamily="34" charset="-120"/>
              </a:rPr>
              <a:t>Transparency flows in all directions — asking and telling are equally vital.</a:t>
            </a:r>
            <a:endParaRPr lang="en-US" sz="3200" dirty="0"/>
          </a:p>
        </p:txBody>
      </p:sp>
    </p:spTree>
    <p:extLst>
      <p:ext uri="{BB962C8B-B14F-4D97-AF65-F5344CB8AC3E}">
        <p14:creationId xmlns:p14="http://schemas.microsoft.com/office/powerpoint/2010/main" val="1826062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44960" y="1314147"/>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Maniac Pledge</a:t>
            </a:r>
            <a:endParaRPr lang="en-US" sz="3708" dirty="0"/>
          </a:p>
        </p:txBody>
      </p:sp>
      <p:sp>
        <p:nvSpPr>
          <p:cNvPr id="3" name="Text 1"/>
          <p:cNvSpPr/>
          <p:nvPr/>
        </p:nvSpPr>
        <p:spPr>
          <a:xfrm>
            <a:off x="944959" y="2415579"/>
            <a:ext cx="10585549" cy="1511697"/>
          </a:xfrm>
          <a:prstGeom prst="rect">
            <a:avLst/>
          </a:prstGeom>
          <a:noFill/>
          <a:ln/>
        </p:spPr>
        <p:txBody>
          <a:bodyPr wrap="square" lIns="0" tIns="0" rIns="0" bIns="0" rtlCol="0" anchor="t"/>
          <a:lstStyle/>
          <a:p>
            <a:r>
              <a:rPr lang="en-US" sz="3200" i="1" dirty="0">
                <a:solidFill>
                  <a:srgbClr val="2B2E3C"/>
                </a:solidFill>
                <a:latin typeface="Open Sans" pitchFamily="34" charset="0"/>
                <a:ea typeface="Open Sans" pitchFamily="34" charset="-122"/>
                <a:cs typeface="Open Sans" pitchFamily="34" charset="-120"/>
              </a:rPr>
              <a:t>"I am responsible for taking action, asking questions, getting answers, and making decisions. I won't wait for someone to tell me. If I need to know, I'm responsible for asking. I have no right to be offended that I didn't 'get this sooner.' If I'm doing something others should know about, I'm responsible for telling them."</a:t>
            </a:r>
            <a:endParaRPr lang="en-US" sz="3200" dirty="0"/>
          </a:p>
        </p:txBody>
      </p:sp>
      <p:sp>
        <p:nvSpPr>
          <p:cNvPr id="4" name="Shape 2"/>
          <p:cNvSpPr/>
          <p:nvPr/>
        </p:nvSpPr>
        <p:spPr>
          <a:xfrm>
            <a:off x="661492" y="1730474"/>
            <a:ext cx="25400" cy="2881908"/>
          </a:xfrm>
          <a:prstGeom prst="rect">
            <a:avLst/>
          </a:prstGeom>
          <a:solidFill>
            <a:srgbClr val="D2600F"/>
          </a:solidFill>
          <a:ln/>
        </p:spPr>
        <p:txBody>
          <a:bodyPr/>
          <a:lstStyle/>
          <a:p>
            <a:endParaRPr lang="en-GB" sz="1500"/>
          </a:p>
        </p:txBody>
      </p:sp>
      <p:sp>
        <p:nvSpPr>
          <p:cNvPr id="5" name="Text 3"/>
          <p:cNvSpPr/>
          <p:nvPr/>
        </p:nvSpPr>
        <p:spPr>
          <a:xfrm>
            <a:off x="674192" y="5739408"/>
            <a:ext cx="10869018"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 Signed by every WD-40 tribe member worldwide</a:t>
            </a:r>
            <a:endParaRPr lang="en-US" sz="1458"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B9458-4A59-F296-EE8C-AA140002AD4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40D317C-F237-FF4D-730A-C04816A20C3D}"/>
              </a:ext>
            </a:extLst>
          </p:cNvPr>
          <p:cNvSpPr/>
          <p:nvPr/>
        </p:nvSpPr>
        <p:spPr>
          <a:xfrm>
            <a:off x="944960" y="1314147"/>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Maniac Pledge</a:t>
            </a:r>
            <a:endParaRPr lang="en-US" sz="3708" dirty="0"/>
          </a:p>
        </p:txBody>
      </p:sp>
      <p:sp>
        <p:nvSpPr>
          <p:cNvPr id="3" name="Text 1">
            <a:extLst>
              <a:ext uri="{FF2B5EF4-FFF2-40B4-BE49-F238E27FC236}">
                <a16:creationId xmlns:a16="http://schemas.microsoft.com/office/drawing/2014/main" id="{A8E9DFD1-2A03-4F8A-F839-2E8226918099}"/>
              </a:ext>
            </a:extLst>
          </p:cNvPr>
          <p:cNvSpPr/>
          <p:nvPr/>
        </p:nvSpPr>
        <p:spPr>
          <a:xfrm>
            <a:off x="944959" y="2415579"/>
            <a:ext cx="10585549" cy="1511697"/>
          </a:xfrm>
          <a:prstGeom prst="rect">
            <a:avLst/>
          </a:prstGeom>
          <a:noFill/>
          <a:ln/>
        </p:spPr>
        <p:txBody>
          <a:bodyPr wrap="square" lIns="0" tIns="0" rIns="0" bIns="0" rtlCol="0" anchor="t"/>
          <a:lstStyle/>
          <a:p>
            <a:r>
              <a:rPr lang="en-US" sz="3200" i="1" dirty="0">
                <a:solidFill>
                  <a:srgbClr val="2B2E3C"/>
                </a:solidFill>
                <a:latin typeface="Open Sans" pitchFamily="34" charset="0"/>
                <a:ea typeface="Open Sans" pitchFamily="34" charset="-122"/>
                <a:cs typeface="Open Sans" pitchFamily="34" charset="-120"/>
              </a:rPr>
              <a:t>"</a:t>
            </a:r>
            <a:r>
              <a:rPr lang="en-US" sz="3200" b="1" i="1" dirty="0">
                <a:solidFill>
                  <a:srgbClr val="2B2E3C"/>
                </a:solidFill>
                <a:latin typeface="Open Sans" pitchFamily="34" charset="0"/>
                <a:ea typeface="Open Sans" pitchFamily="34" charset="-122"/>
                <a:cs typeface="Open Sans" pitchFamily="34" charset="-120"/>
              </a:rPr>
              <a:t>I am responsible for taking action, asking questions, getting answers, and making decisions</a:t>
            </a:r>
            <a:r>
              <a:rPr lang="en-US" sz="3200" i="1" dirty="0">
                <a:solidFill>
                  <a:srgbClr val="2B2E3C"/>
                </a:solidFill>
                <a:latin typeface="Open Sans" pitchFamily="34" charset="0"/>
                <a:ea typeface="Open Sans" pitchFamily="34" charset="-122"/>
                <a:cs typeface="Open Sans" pitchFamily="34" charset="-120"/>
              </a:rPr>
              <a:t>”. </a:t>
            </a:r>
            <a:endParaRPr lang="en-US" sz="3200" dirty="0"/>
          </a:p>
        </p:txBody>
      </p:sp>
      <p:sp>
        <p:nvSpPr>
          <p:cNvPr id="4" name="Shape 2">
            <a:extLst>
              <a:ext uri="{FF2B5EF4-FFF2-40B4-BE49-F238E27FC236}">
                <a16:creationId xmlns:a16="http://schemas.microsoft.com/office/drawing/2014/main" id="{926A2A72-B96A-5E76-404F-ED43BDC6BB9A}"/>
              </a:ext>
            </a:extLst>
          </p:cNvPr>
          <p:cNvSpPr/>
          <p:nvPr/>
        </p:nvSpPr>
        <p:spPr>
          <a:xfrm>
            <a:off x="661492" y="1730474"/>
            <a:ext cx="25400" cy="2881908"/>
          </a:xfrm>
          <a:prstGeom prst="rect">
            <a:avLst/>
          </a:prstGeom>
          <a:solidFill>
            <a:srgbClr val="D2600F"/>
          </a:solidFill>
          <a:ln/>
        </p:spPr>
        <p:txBody>
          <a:bodyPr/>
          <a:lstStyle/>
          <a:p>
            <a:endParaRPr lang="en-GB" sz="1500"/>
          </a:p>
        </p:txBody>
      </p:sp>
      <p:sp>
        <p:nvSpPr>
          <p:cNvPr id="5" name="Text 3">
            <a:extLst>
              <a:ext uri="{FF2B5EF4-FFF2-40B4-BE49-F238E27FC236}">
                <a16:creationId xmlns:a16="http://schemas.microsoft.com/office/drawing/2014/main" id="{7ABDA8BD-BC2D-6420-6A64-15E3E50CDDE4}"/>
              </a:ext>
            </a:extLst>
          </p:cNvPr>
          <p:cNvSpPr/>
          <p:nvPr/>
        </p:nvSpPr>
        <p:spPr>
          <a:xfrm>
            <a:off x="674192" y="5739408"/>
            <a:ext cx="10869018"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 Signed by every WD-40 tribe member worldwide</a:t>
            </a:r>
            <a:endParaRPr lang="en-US" sz="1458" dirty="0"/>
          </a:p>
        </p:txBody>
      </p:sp>
    </p:spTree>
    <p:extLst>
      <p:ext uri="{BB962C8B-B14F-4D97-AF65-F5344CB8AC3E}">
        <p14:creationId xmlns:p14="http://schemas.microsoft.com/office/powerpoint/2010/main" val="1346414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7A64B-5E5E-667C-D2A8-0BA074CEEDD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2DF7F03-ACDC-1D98-0F66-3E2979B0482E}"/>
              </a:ext>
            </a:extLst>
          </p:cNvPr>
          <p:cNvSpPr/>
          <p:nvPr/>
        </p:nvSpPr>
        <p:spPr>
          <a:xfrm>
            <a:off x="944960" y="1314147"/>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Maniac Pledge</a:t>
            </a:r>
            <a:endParaRPr lang="en-US" sz="3708" dirty="0"/>
          </a:p>
        </p:txBody>
      </p:sp>
      <p:sp>
        <p:nvSpPr>
          <p:cNvPr id="3" name="Text 1">
            <a:extLst>
              <a:ext uri="{FF2B5EF4-FFF2-40B4-BE49-F238E27FC236}">
                <a16:creationId xmlns:a16="http://schemas.microsoft.com/office/drawing/2014/main" id="{19FF2A6B-F2F5-0A7D-0A63-F8607C073995}"/>
              </a:ext>
            </a:extLst>
          </p:cNvPr>
          <p:cNvSpPr/>
          <p:nvPr/>
        </p:nvSpPr>
        <p:spPr>
          <a:xfrm>
            <a:off x="944959" y="2415579"/>
            <a:ext cx="10585549" cy="1511697"/>
          </a:xfrm>
          <a:prstGeom prst="rect">
            <a:avLst/>
          </a:prstGeom>
          <a:noFill/>
          <a:ln/>
        </p:spPr>
        <p:txBody>
          <a:bodyPr wrap="square" lIns="0" tIns="0" rIns="0" bIns="0" rtlCol="0" anchor="t"/>
          <a:lstStyle/>
          <a:p>
            <a:r>
              <a:rPr lang="en-US" sz="3200" i="1" dirty="0">
                <a:solidFill>
                  <a:srgbClr val="2B2E3C"/>
                </a:solidFill>
                <a:latin typeface="Open Sans" pitchFamily="34" charset="0"/>
                <a:ea typeface="Open Sans" pitchFamily="34" charset="-122"/>
                <a:cs typeface="Open Sans" pitchFamily="34" charset="-120"/>
              </a:rPr>
              <a:t>"I am responsible for taking action, asking questions, getting answers, and making decisions. </a:t>
            </a:r>
            <a:r>
              <a:rPr lang="en-US" sz="3200" b="1" i="1" dirty="0">
                <a:solidFill>
                  <a:srgbClr val="2B2E3C"/>
                </a:solidFill>
                <a:latin typeface="Open Sans" pitchFamily="34" charset="0"/>
                <a:ea typeface="Open Sans" pitchFamily="34" charset="-122"/>
                <a:cs typeface="Open Sans" pitchFamily="34" charset="-120"/>
              </a:rPr>
              <a:t>I won't wait for someone to tell me</a:t>
            </a:r>
            <a:r>
              <a:rPr lang="en-US" sz="3200" i="1" dirty="0">
                <a:solidFill>
                  <a:srgbClr val="2B2E3C"/>
                </a:solidFill>
                <a:latin typeface="Open Sans" pitchFamily="34" charset="0"/>
                <a:ea typeface="Open Sans" pitchFamily="34" charset="-122"/>
                <a:cs typeface="Open Sans" pitchFamily="34" charset="-120"/>
              </a:rPr>
              <a:t>”.</a:t>
            </a:r>
            <a:endParaRPr lang="en-US" sz="3200" dirty="0"/>
          </a:p>
        </p:txBody>
      </p:sp>
      <p:sp>
        <p:nvSpPr>
          <p:cNvPr id="4" name="Shape 2">
            <a:extLst>
              <a:ext uri="{FF2B5EF4-FFF2-40B4-BE49-F238E27FC236}">
                <a16:creationId xmlns:a16="http://schemas.microsoft.com/office/drawing/2014/main" id="{B623741D-3731-EF95-54A8-1E2805057177}"/>
              </a:ext>
            </a:extLst>
          </p:cNvPr>
          <p:cNvSpPr/>
          <p:nvPr/>
        </p:nvSpPr>
        <p:spPr>
          <a:xfrm>
            <a:off x="661492" y="1730474"/>
            <a:ext cx="25400" cy="2881908"/>
          </a:xfrm>
          <a:prstGeom prst="rect">
            <a:avLst/>
          </a:prstGeom>
          <a:solidFill>
            <a:srgbClr val="D2600F"/>
          </a:solidFill>
          <a:ln/>
        </p:spPr>
        <p:txBody>
          <a:bodyPr/>
          <a:lstStyle/>
          <a:p>
            <a:endParaRPr lang="en-GB" sz="1500"/>
          </a:p>
        </p:txBody>
      </p:sp>
      <p:sp>
        <p:nvSpPr>
          <p:cNvPr id="5" name="Text 3">
            <a:extLst>
              <a:ext uri="{FF2B5EF4-FFF2-40B4-BE49-F238E27FC236}">
                <a16:creationId xmlns:a16="http://schemas.microsoft.com/office/drawing/2014/main" id="{3989B882-D987-5B2D-5D22-148BF8530B14}"/>
              </a:ext>
            </a:extLst>
          </p:cNvPr>
          <p:cNvSpPr/>
          <p:nvPr/>
        </p:nvSpPr>
        <p:spPr>
          <a:xfrm>
            <a:off x="674192" y="5739408"/>
            <a:ext cx="10869018"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 Signed by every WD-40 tribe member worldwide</a:t>
            </a:r>
            <a:endParaRPr lang="en-US" sz="1458" dirty="0"/>
          </a:p>
        </p:txBody>
      </p:sp>
    </p:spTree>
    <p:extLst>
      <p:ext uri="{BB962C8B-B14F-4D97-AF65-F5344CB8AC3E}">
        <p14:creationId xmlns:p14="http://schemas.microsoft.com/office/powerpoint/2010/main" val="851715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E8EB5-3A68-B4C6-7266-87499FDDFDC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4CE9C35-257F-920E-1562-D1EA4FE657D0}"/>
              </a:ext>
            </a:extLst>
          </p:cNvPr>
          <p:cNvSpPr/>
          <p:nvPr/>
        </p:nvSpPr>
        <p:spPr>
          <a:xfrm>
            <a:off x="944960" y="1314147"/>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Maniac Pledge</a:t>
            </a:r>
            <a:endParaRPr lang="en-US" sz="3708" dirty="0"/>
          </a:p>
        </p:txBody>
      </p:sp>
      <p:sp>
        <p:nvSpPr>
          <p:cNvPr id="3" name="Text 1">
            <a:extLst>
              <a:ext uri="{FF2B5EF4-FFF2-40B4-BE49-F238E27FC236}">
                <a16:creationId xmlns:a16="http://schemas.microsoft.com/office/drawing/2014/main" id="{09F66FDB-7B9D-6408-56CE-CA2A3FC4EDD1}"/>
              </a:ext>
            </a:extLst>
          </p:cNvPr>
          <p:cNvSpPr/>
          <p:nvPr/>
        </p:nvSpPr>
        <p:spPr>
          <a:xfrm>
            <a:off x="944959" y="2415579"/>
            <a:ext cx="10585549" cy="1511697"/>
          </a:xfrm>
          <a:prstGeom prst="rect">
            <a:avLst/>
          </a:prstGeom>
          <a:noFill/>
          <a:ln/>
        </p:spPr>
        <p:txBody>
          <a:bodyPr wrap="square" lIns="0" tIns="0" rIns="0" bIns="0" rtlCol="0" anchor="t"/>
          <a:lstStyle/>
          <a:p>
            <a:r>
              <a:rPr lang="en-US" sz="3200" i="1" dirty="0">
                <a:solidFill>
                  <a:srgbClr val="2B2E3C"/>
                </a:solidFill>
                <a:latin typeface="Open Sans" pitchFamily="34" charset="0"/>
                <a:ea typeface="Open Sans" pitchFamily="34" charset="-122"/>
                <a:cs typeface="Open Sans" pitchFamily="34" charset="-120"/>
              </a:rPr>
              <a:t>"I am responsible for taking action, asking questions, getting answers, and making decisions. I won't wait for someone to tell me. </a:t>
            </a:r>
            <a:r>
              <a:rPr lang="en-US" sz="3200" b="1" i="1" dirty="0">
                <a:solidFill>
                  <a:srgbClr val="2B2E3C"/>
                </a:solidFill>
                <a:latin typeface="Open Sans" pitchFamily="34" charset="0"/>
                <a:ea typeface="Open Sans" pitchFamily="34" charset="-122"/>
                <a:cs typeface="Open Sans" pitchFamily="34" charset="-120"/>
              </a:rPr>
              <a:t>If I need to know, I'm responsible for asking."</a:t>
            </a:r>
            <a:endParaRPr lang="en-US" sz="3200" b="1" dirty="0"/>
          </a:p>
        </p:txBody>
      </p:sp>
      <p:sp>
        <p:nvSpPr>
          <p:cNvPr id="4" name="Shape 2">
            <a:extLst>
              <a:ext uri="{FF2B5EF4-FFF2-40B4-BE49-F238E27FC236}">
                <a16:creationId xmlns:a16="http://schemas.microsoft.com/office/drawing/2014/main" id="{BDC9C9FF-3AFA-819E-0925-6D12D082BC63}"/>
              </a:ext>
            </a:extLst>
          </p:cNvPr>
          <p:cNvSpPr/>
          <p:nvPr/>
        </p:nvSpPr>
        <p:spPr>
          <a:xfrm>
            <a:off x="661492" y="1730474"/>
            <a:ext cx="25400" cy="2881908"/>
          </a:xfrm>
          <a:prstGeom prst="rect">
            <a:avLst/>
          </a:prstGeom>
          <a:solidFill>
            <a:srgbClr val="D2600F"/>
          </a:solidFill>
          <a:ln/>
        </p:spPr>
        <p:txBody>
          <a:bodyPr/>
          <a:lstStyle/>
          <a:p>
            <a:endParaRPr lang="en-GB" sz="1500"/>
          </a:p>
        </p:txBody>
      </p:sp>
      <p:sp>
        <p:nvSpPr>
          <p:cNvPr id="5" name="Text 3">
            <a:extLst>
              <a:ext uri="{FF2B5EF4-FFF2-40B4-BE49-F238E27FC236}">
                <a16:creationId xmlns:a16="http://schemas.microsoft.com/office/drawing/2014/main" id="{24767A5E-7FF1-4D53-F7DF-F34F7FD1EC76}"/>
              </a:ext>
            </a:extLst>
          </p:cNvPr>
          <p:cNvSpPr/>
          <p:nvPr/>
        </p:nvSpPr>
        <p:spPr>
          <a:xfrm>
            <a:off x="674192" y="5739408"/>
            <a:ext cx="10869018"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 Signed by every WD-40 tribe member worldwide</a:t>
            </a:r>
            <a:endParaRPr lang="en-US" sz="1458" dirty="0"/>
          </a:p>
        </p:txBody>
      </p:sp>
    </p:spTree>
    <p:extLst>
      <p:ext uri="{BB962C8B-B14F-4D97-AF65-F5344CB8AC3E}">
        <p14:creationId xmlns:p14="http://schemas.microsoft.com/office/powerpoint/2010/main" val="1826392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D3CDA-FE5B-EE2E-F798-A9D1E563860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B90B36B-20AC-AE51-812E-5C53A2531C76}"/>
              </a:ext>
            </a:extLst>
          </p:cNvPr>
          <p:cNvSpPr/>
          <p:nvPr/>
        </p:nvSpPr>
        <p:spPr>
          <a:xfrm>
            <a:off x="944960" y="1314147"/>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Maniac Pledge</a:t>
            </a:r>
            <a:endParaRPr lang="en-US" sz="3708" dirty="0"/>
          </a:p>
        </p:txBody>
      </p:sp>
      <p:sp>
        <p:nvSpPr>
          <p:cNvPr id="3" name="Text 1">
            <a:extLst>
              <a:ext uri="{FF2B5EF4-FFF2-40B4-BE49-F238E27FC236}">
                <a16:creationId xmlns:a16="http://schemas.microsoft.com/office/drawing/2014/main" id="{DA111642-A72E-1C9F-3600-E2CA16545D0B}"/>
              </a:ext>
            </a:extLst>
          </p:cNvPr>
          <p:cNvSpPr/>
          <p:nvPr/>
        </p:nvSpPr>
        <p:spPr>
          <a:xfrm>
            <a:off x="944959" y="2415579"/>
            <a:ext cx="10585549" cy="1511697"/>
          </a:xfrm>
          <a:prstGeom prst="rect">
            <a:avLst/>
          </a:prstGeom>
          <a:noFill/>
          <a:ln/>
        </p:spPr>
        <p:txBody>
          <a:bodyPr wrap="square" lIns="0" tIns="0" rIns="0" bIns="0" rtlCol="0" anchor="t"/>
          <a:lstStyle/>
          <a:p>
            <a:r>
              <a:rPr lang="en-US" sz="3200" i="1" dirty="0">
                <a:solidFill>
                  <a:srgbClr val="2B2E3C"/>
                </a:solidFill>
                <a:latin typeface="Open Sans" pitchFamily="34" charset="0"/>
                <a:ea typeface="Open Sans" pitchFamily="34" charset="-122"/>
                <a:cs typeface="Open Sans" pitchFamily="34" charset="-120"/>
              </a:rPr>
              <a:t>"I am responsible for taking action, asking questions, getting answers, and making decisions. I won't wait for someone to tell me. If I need to know, I'm responsible for asking. </a:t>
            </a:r>
            <a:r>
              <a:rPr lang="en-US" sz="3200" b="1" i="1" dirty="0">
                <a:solidFill>
                  <a:srgbClr val="2B2E3C"/>
                </a:solidFill>
                <a:latin typeface="Open Sans" pitchFamily="34" charset="0"/>
                <a:ea typeface="Open Sans" pitchFamily="34" charset="-122"/>
                <a:cs typeface="Open Sans" pitchFamily="34" charset="-120"/>
              </a:rPr>
              <a:t>I have no right to be offended that I didn't 'get this sooner.'</a:t>
            </a:r>
            <a:endParaRPr lang="en-US" sz="3200" dirty="0"/>
          </a:p>
        </p:txBody>
      </p:sp>
      <p:sp>
        <p:nvSpPr>
          <p:cNvPr id="4" name="Shape 2">
            <a:extLst>
              <a:ext uri="{FF2B5EF4-FFF2-40B4-BE49-F238E27FC236}">
                <a16:creationId xmlns:a16="http://schemas.microsoft.com/office/drawing/2014/main" id="{2A83E4F7-BFC0-B6D2-AD4A-307288C4D70C}"/>
              </a:ext>
            </a:extLst>
          </p:cNvPr>
          <p:cNvSpPr/>
          <p:nvPr/>
        </p:nvSpPr>
        <p:spPr>
          <a:xfrm>
            <a:off x="661492" y="1730474"/>
            <a:ext cx="25400" cy="2881908"/>
          </a:xfrm>
          <a:prstGeom prst="rect">
            <a:avLst/>
          </a:prstGeom>
          <a:solidFill>
            <a:srgbClr val="D2600F"/>
          </a:solidFill>
          <a:ln/>
        </p:spPr>
        <p:txBody>
          <a:bodyPr/>
          <a:lstStyle/>
          <a:p>
            <a:endParaRPr lang="en-GB" sz="1500"/>
          </a:p>
        </p:txBody>
      </p:sp>
      <p:sp>
        <p:nvSpPr>
          <p:cNvPr id="5" name="Text 3">
            <a:extLst>
              <a:ext uri="{FF2B5EF4-FFF2-40B4-BE49-F238E27FC236}">
                <a16:creationId xmlns:a16="http://schemas.microsoft.com/office/drawing/2014/main" id="{25411642-FC90-7962-48EF-2C31046D3EF6}"/>
              </a:ext>
            </a:extLst>
          </p:cNvPr>
          <p:cNvSpPr/>
          <p:nvPr/>
        </p:nvSpPr>
        <p:spPr>
          <a:xfrm>
            <a:off x="674192" y="5739408"/>
            <a:ext cx="10869018"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 Signed by every WD-40 tribe member worldwide</a:t>
            </a:r>
            <a:endParaRPr lang="en-US" sz="1458" dirty="0"/>
          </a:p>
        </p:txBody>
      </p:sp>
    </p:spTree>
    <p:extLst>
      <p:ext uri="{BB962C8B-B14F-4D97-AF65-F5344CB8AC3E}">
        <p14:creationId xmlns:p14="http://schemas.microsoft.com/office/powerpoint/2010/main" val="1437443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3FE61-570D-D526-E069-7012702F8BD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766004E-E918-AF8D-82B8-8CE665921C48}"/>
              </a:ext>
            </a:extLst>
          </p:cNvPr>
          <p:cNvSpPr/>
          <p:nvPr/>
        </p:nvSpPr>
        <p:spPr>
          <a:xfrm>
            <a:off x="944960" y="1314147"/>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Maniac Pledge</a:t>
            </a:r>
            <a:endParaRPr lang="en-US" sz="3708" dirty="0"/>
          </a:p>
        </p:txBody>
      </p:sp>
      <p:sp>
        <p:nvSpPr>
          <p:cNvPr id="3" name="Text 1">
            <a:extLst>
              <a:ext uri="{FF2B5EF4-FFF2-40B4-BE49-F238E27FC236}">
                <a16:creationId xmlns:a16="http://schemas.microsoft.com/office/drawing/2014/main" id="{7B2DE6EA-CA05-6383-4BE0-882AA5B12E06}"/>
              </a:ext>
            </a:extLst>
          </p:cNvPr>
          <p:cNvSpPr/>
          <p:nvPr/>
        </p:nvSpPr>
        <p:spPr>
          <a:xfrm>
            <a:off x="944959" y="2415579"/>
            <a:ext cx="10585549" cy="1511697"/>
          </a:xfrm>
          <a:prstGeom prst="rect">
            <a:avLst/>
          </a:prstGeom>
          <a:noFill/>
          <a:ln/>
        </p:spPr>
        <p:txBody>
          <a:bodyPr wrap="square" lIns="0" tIns="0" rIns="0" bIns="0" rtlCol="0" anchor="t"/>
          <a:lstStyle/>
          <a:p>
            <a:r>
              <a:rPr lang="en-US" sz="3200" i="1" dirty="0">
                <a:solidFill>
                  <a:srgbClr val="2B2E3C"/>
                </a:solidFill>
                <a:latin typeface="Open Sans" pitchFamily="34" charset="0"/>
                <a:ea typeface="Open Sans" pitchFamily="34" charset="-122"/>
                <a:cs typeface="Open Sans" pitchFamily="34" charset="-120"/>
              </a:rPr>
              <a:t>"I am responsible for taking action, asking questions, getting answers, and making decisions. I won't wait for someone to tell me. If I need to know, I'm responsible for asking. I have no right to be offended that I didn't 'get this sooner.' </a:t>
            </a:r>
            <a:r>
              <a:rPr lang="en-US" sz="3200" b="1" i="1" dirty="0">
                <a:solidFill>
                  <a:srgbClr val="2B2E3C"/>
                </a:solidFill>
                <a:latin typeface="Open Sans" pitchFamily="34" charset="0"/>
                <a:ea typeface="Open Sans" pitchFamily="34" charset="-122"/>
                <a:cs typeface="Open Sans" pitchFamily="34" charset="-120"/>
              </a:rPr>
              <a:t>If I'm doing something others should know about, I'm responsible for telling them</a:t>
            </a:r>
            <a:r>
              <a:rPr lang="en-US" sz="3200" i="1" dirty="0">
                <a:solidFill>
                  <a:srgbClr val="2B2E3C"/>
                </a:solidFill>
                <a:latin typeface="Open Sans" pitchFamily="34" charset="0"/>
                <a:ea typeface="Open Sans" pitchFamily="34" charset="-122"/>
                <a:cs typeface="Open Sans" pitchFamily="34" charset="-120"/>
              </a:rPr>
              <a:t>."</a:t>
            </a:r>
            <a:endParaRPr lang="en-US" sz="3200" dirty="0"/>
          </a:p>
        </p:txBody>
      </p:sp>
      <p:sp>
        <p:nvSpPr>
          <p:cNvPr id="4" name="Shape 2">
            <a:extLst>
              <a:ext uri="{FF2B5EF4-FFF2-40B4-BE49-F238E27FC236}">
                <a16:creationId xmlns:a16="http://schemas.microsoft.com/office/drawing/2014/main" id="{EDF93D34-ECCE-7D39-3E3A-79F017E4DF9E}"/>
              </a:ext>
            </a:extLst>
          </p:cNvPr>
          <p:cNvSpPr/>
          <p:nvPr/>
        </p:nvSpPr>
        <p:spPr>
          <a:xfrm>
            <a:off x="661492" y="1730474"/>
            <a:ext cx="25400" cy="2881908"/>
          </a:xfrm>
          <a:prstGeom prst="rect">
            <a:avLst/>
          </a:prstGeom>
          <a:solidFill>
            <a:srgbClr val="D2600F"/>
          </a:solidFill>
          <a:ln/>
        </p:spPr>
        <p:txBody>
          <a:bodyPr/>
          <a:lstStyle/>
          <a:p>
            <a:endParaRPr lang="en-GB" sz="1500"/>
          </a:p>
        </p:txBody>
      </p:sp>
      <p:sp>
        <p:nvSpPr>
          <p:cNvPr id="5" name="Text 3">
            <a:extLst>
              <a:ext uri="{FF2B5EF4-FFF2-40B4-BE49-F238E27FC236}">
                <a16:creationId xmlns:a16="http://schemas.microsoft.com/office/drawing/2014/main" id="{8513DB48-1327-5EBA-4C88-788E3598AEC8}"/>
              </a:ext>
            </a:extLst>
          </p:cNvPr>
          <p:cNvSpPr/>
          <p:nvPr/>
        </p:nvSpPr>
        <p:spPr>
          <a:xfrm>
            <a:off x="674192" y="5739408"/>
            <a:ext cx="10869018"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 Signed by every WD-40 tribe member worldwide</a:t>
            </a:r>
            <a:endParaRPr lang="en-US" sz="1458" dirty="0"/>
          </a:p>
        </p:txBody>
      </p:sp>
    </p:spTree>
    <p:extLst>
      <p:ext uri="{BB962C8B-B14F-4D97-AF65-F5344CB8AC3E}">
        <p14:creationId xmlns:p14="http://schemas.microsoft.com/office/powerpoint/2010/main" val="4190205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7F0C3-9704-BD79-0EF5-B91B136132B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F1EF44C-8831-6B3C-81E5-1B34574B165F}"/>
              </a:ext>
            </a:extLst>
          </p:cNvPr>
          <p:cNvSpPr/>
          <p:nvPr/>
        </p:nvSpPr>
        <p:spPr>
          <a:xfrm>
            <a:off x="944960" y="1314147"/>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Maniac Pledge</a:t>
            </a:r>
            <a:endParaRPr lang="en-US" sz="3708" dirty="0"/>
          </a:p>
        </p:txBody>
      </p:sp>
      <p:sp>
        <p:nvSpPr>
          <p:cNvPr id="3" name="Text 1">
            <a:extLst>
              <a:ext uri="{FF2B5EF4-FFF2-40B4-BE49-F238E27FC236}">
                <a16:creationId xmlns:a16="http://schemas.microsoft.com/office/drawing/2014/main" id="{3DF597A7-B223-E9C8-3512-86C541DA1E7C}"/>
              </a:ext>
            </a:extLst>
          </p:cNvPr>
          <p:cNvSpPr/>
          <p:nvPr/>
        </p:nvSpPr>
        <p:spPr>
          <a:xfrm>
            <a:off x="944959" y="2415579"/>
            <a:ext cx="10585549" cy="1511697"/>
          </a:xfrm>
          <a:prstGeom prst="rect">
            <a:avLst/>
          </a:prstGeom>
          <a:noFill/>
          <a:ln/>
        </p:spPr>
        <p:txBody>
          <a:bodyPr wrap="square" lIns="0" tIns="0" rIns="0" bIns="0" rtlCol="0" anchor="t"/>
          <a:lstStyle/>
          <a:p>
            <a:r>
              <a:rPr lang="en-US" sz="3200" i="1" dirty="0">
                <a:solidFill>
                  <a:srgbClr val="2B2E3C"/>
                </a:solidFill>
                <a:latin typeface="Open Sans" pitchFamily="34" charset="0"/>
                <a:ea typeface="Open Sans" pitchFamily="34" charset="-122"/>
                <a:cs typeface="Open Sans" pitchFamily="34" charset="-120"/>
              </a:rPr>
              <a:t>"I am responsible for taking action, asking questions, getting answers, and making decisions. I won't wait for someone to tell me. If I need to know, I'm responsible for asking. I have no right to be offended that I didn't 'get this sooner.' If I'm doing something others should know about, I'm responsible for telling them."</a:t>
            </a:r>
            <a:endParaRPr lang="en-US" sz="3200" dirty="0"/>
          </a:p>
        </p:txBody>
      </p:sp>
      <p:sp>
        <p:nvSpPr>
          <p:cNvPr id="4" name="Shape 2">
            <a:extLst>
              <a:ext uri="{FF2B5EF4-FFF2-40B4-BE49-F238E27FC236}">
                <a16:creationId xmlns:a16="http://schemas.microsoft.com/office/drawing/2014/main" id="{AEDE85E8-D604-9383-B21F-231979184356}"/>
              </a:ext>
            </a:extLst>
          </p:cNvPr>
          <p:cNvSpPr/>
          <p:nvPr/>
        </p:nvSpPr>
        <p:spPr>
          <a:xfrm>
            <a:off x="661492" y="1730474"/>
            <a:ext cx="25400" cy="2881908"/>
          </a:xfrm>
          <a:prstGeom prst="rect">
            <a:avLst/>
          </a:prstGeom>
          <a:solidFill>
            <a:srgbClr val="D2600F"/>
          </a:solidFill>
          <a:ln/>
        </p:spPr>
        <p:txBody>
          <a:bodyPr/>
          <a:lstStyle/>
          <a:p>
            <a:endParaRPr lang="en-GB" sz="1500"/>
          </a:p>
        </p:txBody>
      </p:sp>
      <p:sp>
        <p:nvSpPr>
          <p:cNvPr id="5" name="Text 3">
            <a:extLst>
              <a:ext uri="{FF2B5EF4-FFF2-40B4-BE49-F238E27FC236}">
                <a16:creationId xmlns:a16="http://schemas.microsoft.com/office/drawing/2014/main" id="{2F5BA1E8-3E91-9784-739A-661662A55AB1}"/>
              </a:ext>
            </a:extLst>
          </p:cNvPr>
          <p:cNvSpPr/>
          <p:nvPr/>
        </p:nvSpPr>
        <p:spPr>
          <a:xfrm>
            <a:off x="674192" y="5739408"/>
            <a:ext cx="10869018"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 Signed by every WD-40 tribe member worldwide</a:t>
            </a:r>
            <a:endParaRPr lang="en-US" sz="1458" dirty="0"/>
          </a:p>
        </p:txBody>
      </p:sp>
    </p:spTree>
    <p:extLst>
      <p:ext uri="{BB962C8B-B14F-4D97-AF65-F5344CB8AC3E}">
        <p14:creationId xmlns:p14="http://schemas.microsoft.com/office/powerpoint/2010/main" val="2173029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61492" y="1465362"/>
            <a:ext cx="1652191" cy="355203"/>
          </a:xfrm>
          <a:prstGeom prst="roundRect">
            <a:avLst>
              <a:gd name="adj" fmla="val 17880"/>
            </a:avLst>
          </a:prstGeom>
          <a:solidFill>
            <a:srgbClr val="FCE2CF"/>
          </a:solidFill>
          <a:ln/>
        </p:spPr>
        <p:txBody>
          <a:bodyPr/>
          <a:lstStyle/>
          <a:p>
            <a:endParaRPr lang="en-GB" sz="1500"/>
          </a:p>
        </p:txBody>
      </p:sp>
      <p:sp>
        <p:nvSpPr>
          <p:cNvPr id="3" name="Text 1"/>
          <p:cNvSpPr/>
          <p:nvPr/>
        </p:nvSpPr>
        <p:spPr>
          <a:xfrm>
            <a:off x="774898" y="1522016"/>
            <a:ext cx="1425377" cy="241895"/>
          </a:xfrm>
          <a:prstGeom prst="rect">
            <a:avLst/>
          </a:prstGeom>
          <a:noFill/>
          <a:ln/>
        </p:spPr>
        <p:txBody>
          <a:bodyPr wrap="none" lIns="0" tIns="0" rIns="0" bIns="0" rtlCol="0" anchor="t"/>
          <a:lstStyle/>
          <a:p>
            <a:pPr>
              <a:lnSpc>
                <a:spcPts val="1875"/>
              </a:lnSpc>
            </a:pPr>
            <a:r>
              <a:rPr lang="en-US" sz="1167" dirty="0">
                <a:solidFill>
                  <a:srgbClr val="2B2E3C"/>
                </a:solidFill>
                <a:latin typeface="Open Sans" pitchFamily="34" charset="0"/>
                <a:ea typeface="Open Sans" pitchFamily="34" charset="-122"/>
                <a:cs typeface="Open Sans" pitchFamily="34" charset="-120"/>
              </a:rPr>
              <a:t>LEARNING CULTURE</a:t>
            </a:r>
            <a:endParaRPr lang="en-US" sz="1167" dirty="0"/>
          </a:p>
        </p:txBody>
      </p:sp>
      <p:sp>
        <p:nvSpPr>
          <p:cNvPr id="4" name="Text 2"/>
          <p:cNvSpPr/>
          <p:nvPr/>
        </p:nvSpPr>
        <p:spPr>
          <a:xfrm>
            <a:off x="661492" y="1896170"/>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Why "Maniac"?</a:t>
            </a:r>
            <a:endParaRPr lang="en-US" sz="3708" dirty="0"/>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94137" y="1348085"/>
            <a:ext cx="472480" cy="472480"/>
          </a:xfrm>
          <a:prstGeom prst="rect">
            <a:avLst/>
          </a:prstGeom>
        </p:spPr>
      </p:pic>
      <p:sp>
        <p:nvSpPr>
          <p:cNvPr id="6" name="Text 3"/>
          <p:cNvSpPr/>
          <p:nvPr/>
        </p:nvSpPr>
        <p:spPr>
          <a:xfrm>
            <a:off x="661542" y="3178776"/>
            <a:ext cx="2362696" cy="295275"/>
          </a:xfrm>
          <a:prstGeom prst="rect">
            <a:avLst/>
          </a:prstGeom>
          <a:noFill/>
          <a:ln/>
        </p:spPr>
        <p:txBody>
          <a:bodyPr wrap="none" lIns="0" tIns="0" rIns="0" bIns="0" rtlCol="0" anchor="t"/>
          <a:lstStyle/>
          <a:p>
            <a:pPr>
              <a:lnSpc>
                <a:spcPts val="2292"/>
              </a:lnSpc>
            </a:pPr>
            <a:r>
              <a:rPr lang="en-US" sz="3200" b="1" dirty="0">
                <a:solidFill>
                  <a:srgbClr val="2B2E3C"/>
                </a:solidFill>
                <a:latin typeface="Bitter Medium" pitchFamily="34" charset="0"/>
                <a:ea typeface="Bitter Medium" pitchFamily="34" charset="-122"/>
                <a:cs typeface="Bitter Medium" pitchFamily="34" charset="-120"/>
              </a:rPr>
              <a:t>Learning Maniacs</a:t>
            </a:r>
            <a:endParaRPr lang="en-US" sz="3200" b="1" dirty="0"/>
          </a:p>
        </p:txBody>
      </p:sp>
      <p:sp>
        <p:nvSpPr>
          <p:cNvPr id="7" name="Text 4"/>
          <p:cNvSpPr/>
          <p:nvPr/>
        </p:nvSpPr>
        <p:spPr>
          <a:xfrm>
            <a:off x="661492" y="3887688"/>
            <a:ext cx="7605430" cy="1859969"/>
          </a:xfrm>
          <a:prstGeom prst="rect">
            <a:avLst/>
          </a:prstGeom>
          <a:noFill/>
          <a:ln/>
        </p:spPr>
        <p:txBody>
          <a:bodyPr wrap="square" lIns="0" tIns="0" rIns="0" bIns="0" rtlCol="0" anchor="t"/>
          <a:lstStyle/>
          <a:p>
            <a:r>
              <a:rPr lang="en-US" sz="3200" dirty="0">
                <a:solidFill>
                  <a:srgbClr val="2B2E3C"/>
                </a:solidFill>
                <a:latin typeface="Open Sans" pitchFamily="34" charset="0"/>
                <a:ea typeface="Open Sans" pitchFamily="34" charset="-122"/>
                <a:cs typeface="Open Sans" pitchFamily="34" charset="-120"/>
              </a:rPr>
              <a:t>Being a "maniac" means an unrelenting hunger for learning, sharing knowledge, and growing every single day — not just when it's convenient.</a:t>
            </a:r>
            <a:endParaRPr lang="en-US" sz="3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E87F3-7FFE-32CA-FC63-1C8EE672666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DB390C7-277A-5CE0-9544-D891BF0749D6}"/>
              </a:ext>
            </a:extLst>
          </p:cNvPr>
          <p:cNvSpPr/>
          <p:nvPr/>
        </p:nvSpPr>
        <p:spPr>
          <a:xfrm>
            <a:off x="661492" y="1465362"/>
            <a:ext cx="1652191" cy="355203"/>
          </a:xfrm>
          <a:prstGeom prst="roundRect">
            <a:avLst>
              <a:gd name="adj" fmla="val 17880"/>
            </a:avLst>
          </a:prstGeom>
          <a:solidFill>
            <a:srgbClr val="FCE2CF"/>
          </a:solidFill>
          <a:ln/>
        </p:spPr>
        <p:txBody>
          <a:bodyPr/>
          <a:lstStyle/>
          <a:p>
            <a:endParaRPr lang="en-GB" sz="1500"/>
          </a:p>
        </p:txBody>
      </p:sp>
      <p:sp>
        <p:nvSpPr>
          <p:cNvPr id="3" name="Text 1">
            <a:extLst>
              <a:ext uri="{FF2B5EF4-FFF2-40B4-BE49-F238E27FC236}">
                <a16:creationId xmlns:a16="http://schemas.microsoft.com/office/drawing/2014/main" id="{43F70EF6-34CA-D86C-EA7D-0D05DCDD24A9}"/>
              </a:ext>
            </a:extLst>
          </p:cNvPr>
          <p:cNvSpPr/>
          <p:nvPr/>
        </p:nvSpPr>
        <p:spPr>
          <a:xfrm>
            <a:off x="774898" y="1522016"/>
            <a:ext cx="1425377" cy="241895"/>
          </a:xfrm>
          <a:prstGeom prst="rect">
            <a:avLst/>
          </a:prstGeom>
          <a:noFill/>
          <a:ln/>
        </p:spPr>
        <p:txBody>
          <a:bodyPr wrap="none" lIns="0" tIns="0" rIns="0" bIns="0" rtlCol="0" anchor="t"/>
          <a:lstStyle/>
          <a:p>
            <a:pPr>
              <a:lnSpc>
                <a:spcPts val="1875"/>
              </a:lnSpc>
            </a:pPr>
            <a:r>
              <a:rPr lang="en-US" sz="1167" dirty="0">
                <a:solidFill>
                  <a:srgbClr val="2B2E3C"/>
                </a:solidFill>
                <a:latin typeface="Open Sans" pitchFamily="34" charset="0"/>
                <a:ea typeface="Open Sans" pitchFamily="34" charset="-122"/>
                <a:cs typeface="Open Sans" pitchFamily="34" charset="-120"/>
              </a:rPr>
              <a:t>LEARNING CULTURE</a:t>
            </a:r>
            <a:endParaRPr lang="en-US" sz="1167" dirty="0"/>
          </a:p>
        </p:txBody>
      </p:sp>
      <p:sp>
        <p:nvSpPr>
          <p:cNvPr id="4" name="Text 2">
            <a:extLst>
              <a:ext uri="{FF2B5EF4-FFF2-40B4-BE49-F238E27FC236}">
                <a16:creationId xmlns:a16="http://schemas.microsoft.com/office/drawing/2014/main" id="{F3AAA5E0-D078-4D14-4D67-F34B648E78C8}"/>
              </a:ext>
            </a:extLst>
          </p:cNvPr>
          <p:cNvSpPr/>
          <p:nvPr/>
        </p:nvSpPr>
        <p:spPr>
          <a:xfrm>
            <a:off x="661492" y="1896170"/>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Why "Maniac"?</a:t>
            </a:r>
            <a:endParaRPr lang="en-US" sz="3708" dirty="0"/>
          </a:p>
        </p:txBody>
      </p:sp>
      <p:sp>
        <p:nvSpPr>
          <p:cNvPr id="6" name="Text 3">
            <a:extLst>
              <a:ext uri="{FF2B5EF4-FFF2-40B4-BE49-F238E27FC236}">
                <a16:creationId xmlns:a16="http://schemas.microsoft.com/office/drawing/2014/main" id="{272733EA-D9E5-0FEB-67D8-A237329AC387}"/>
              </a:ext>
            </a:extLst>
          </p:cNvPr>
          <p:cNvSpPr/>
          <p:nvPr/>
        </p:nvSpPr>
        <p:spPr>
          <a:xfrm>
            <a:off x="661542" y="3178776"/>
            <a:ext cx="2362696" cy="295275"/>
          </a:xfrm>
          <a:prstGeom prst="rect">
            <a:avLst/>
          </a:prstGeom>
          <a:noFill/>
          <a:ln/>
        </p:spPr>
        <p:txBody>
          <a:bodyPr wrap="none" lIns="0" tIns="0" rIns="0" bIns="0" rtlCol="0" anchor="t"/>
          <a:lstStyle/>
          <a:p>
            <a:pPr>
              <a:lnSpc>
                <a:spcPts val="2292"/>
              </a:lnSpc>
            </a:pPr>
            <a:r>
              <a:rPr lang="en-US" sz="3200" b="1" dirty="0" err="1">
                <a:solidFill>
                  <a:srgbClr val="2B2E3C"/>
                </a:solidFill>
                <a:latin typeface="Bitter Medium" pitchFamily="34" charset="0"/>
                <a:ea typeface="Bitter Medium" pitchFamily="34" charset="-122"/>
              </a:rPr>
              <a:t>Decentralised</a:t>
            </a:r>
            <a:r>
              <a:rPr lang="en-US" sz="3200" b="1" dirty="0">
                <a:solidFill>
                  <a:srgbClr val="2B2E3C"/>
                </a:solidFill>
                <a:latin typeface="Bitter Medium" pitchFamily="34" charset="0"/>
                <a:ea typeface="Bitter Medium" pitchFamily="34" charset="-122"/>
              </a:rPr>
              <a:t> accountability</a:t>
            </a:r>
            <a:endParaRPr lang="en-US" sz="3200" b="1" dirty="0"/>
          </a:p>
        </p:txBody>
      </p:sp>
      <p:sp>
        <p:nvSpPr>
          <p:cNvPr id="7" name="Text 4">
            <a:extLst>
              <a:ext uri="{FF2B5EF4-FFF2-40B4-BE49-F238E27FC236}">
                <a16:creationId xmlns:a16="http://schemas.microsoft.com/office/drawing/2014/main" id="{9ADC8F38-E7C1-1AC0-5641-9CCB796EE05F}"/>
              </a:ext>
            </a:extLst>
          </p:cNvPr>
          <p:cNvSpPr/>
          <p:nvPr/>
        </p:nvSpPr>
        <p:spPr>
          <a:xfrm>
            <a:off x="661492" y="3887688"/>
            <a:ext cx="7605430" cy="1859969"/>
          </a:xfrm>
          <a:prstGeom prst="rect">
            <a:avLst/>
          </a:prstGeom>
          <a:noFill/>
          <a:ln/>
        </p:spPr>
        <p:txBody>
          <a:bodyPr wrap="square" lIns="0" tIns="0" rIns="0" bIns="0" rtlCol="0" anchor="t"/>
          <a:lstStyle/>
          <a:p>
            <a:r>
              <a:rPr lang="en-US" sz="3200" dirty="0">
                <a:solidFill>
                  <a:srgbClr val="2B2E3C"/>
                </a:solidFill>
                <a:latin typeface="Open Sans" pitchFamily="34" charset="0"/>
                <a:ea typeface="Open Sans" pitchFamily="34" charset="-122"/>
                <a:cs typeface="Open Sans" pitchFamily="34" charset="-120"/>
              </a:rPr>
              <a:t>Responsibility for growth and learning doesn't sit with management alone — it belongs to every individual in the tribe.</a:t>
            </a:r>
            <a:endParaRPr lang="en-US" sz="3200" dirty="0"/>
          </a:p>
        </p:txBody>
      </p:sp>
      <p:pic>
        <p:nvPicPr>
          <p:cNvPr id="8" name="Image 1" descr="preencoded.png">
            <a:extLst>
              <a:ext uri="{FF2B5EF4-FFF2-40B4-BE49-F238E27FC236}">
                <a16:creationId xmlns:a16="http://schemas.microsoft.com/office/drawing/2014/main" id="{4F7C6812-80E8-87C5-4008-56F9124393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27334" y="1406723"/>
            <a:ext cx="472480" cy="472480"/>
          </a:xfrm>
          <a:prstGeom prst="rect">
            <a:avLst/>
          </a:prstGeom>
        </p:spPr>
      </p:pic>
    </p:spTree>
    <p:extLst>
      <p:ext uri="{BB962C8B-B14F-4D97-AF65-F5344CB8AC3E}">
        <p14:creationId xmlns:p14="http://schemas.microsoft.com/office/powerpoint/2010/main" val="3807316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1DA85-98A5-289B-72F7-6A2F99FB2A1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8C2DC9A-8E74-83DE-D294-F94D483E6EAF}"/>
              </a:ext>
            </a:extLst>
          </p:cNvPr>
          <p:cNvSpPr/>
          <p:nvPr/>
        </p:nvSpPr>
        <p:spPr>
          <a:xfrm>
            <a:off x="661492" y="1465362"/>
            <a:ext cx="1652191" cy="355203"/>
          </a:xfrm>
          <a:prstGeom prst="roundRect">
            <a:avLst>
              <a:gd name="adj" fmla="val 17880"/>
            </a:avLst>
          </a:prstGeom>
          <a:solidFill>
            <a:srgbClr val="FCE2CF"/>
          </a:solidFill>
          <a:ln/>
        </p:spPr>
        <p:txBody>
          <a:bodyPr/>
          <a:lstStyle/>
          <a:p>
            <a:endParaRPr lang="en-GB" sz="1500"/>
          </a:p>
        </p:txBody>
      </p:sp>
      <p:sp>
        <p:nvSpPr>
          <p:cNvPr id="3" name="Text 1">
            <a:extLst>
              <a:ext uri="{FF2B5EF4-FFF2-40B4-BE49-F238E27FC236}">
                <a16:creationId xmlns:a16="http://schemas.microsoft.com/office/drawing/2014/main" id="{113FA7C3-67D4-CF94-6E95-5A4224B9A123}"/>
              </a:ext>
            </a:extLst>
          </p:cNvPr>
          <p:cNvSpPr/>
          <p:nvPr/>
        </p:nvSpPr>
        <p:spPr>
          <a:xfrm>
            <a:off x="774898" y="1522016"/>
            <a:ext cx="1425377" cy="241895"/>
          </a:xfrm>
          <a:prstGeom prst="rect">
            <a:avLst/>
          </a:prstGeom>
          <a:noFill/>
          <a:ln/>
        </p:spPr>
        <p:txBody>
          <a:bodyPr wrap="none" lIns="0" tIns="0" rIns="0" bIns="0" rtlCol="0" anchor="t"/>
          <a:lstStyle/>
          <a:p>
            <a:pPr>
              <a:lnSpc>
                <a:spcPts val="1875"/>
              </a:lnSpc>
            </a:pPr>
            <a:r>
              <a:rPr lang="en-US" sz="1167" dirty="0">
                <a:solidFill>
                  <a:srgbClr val="2B2E3C"/>
                </a:solidFill>
                <a:latin typeface="Open Sans" pitchFamily="34" charset="0"/>
                <a:ea typeface="Open Sans" pitchFamily="34" charset="-122"/>
                <a:cs typeface="Open Sans" pitchFamily="34" charset="-120"/>
              </a:rPr>
              <a:t>LEARNING CULTURE</a:t>
            </a:r>
            <a:endParaRPr lang="en-US" sz="1167" dirty="0"/>
          </a:p>
        </p:txBody>
      </p:sp>
      <p:sp>
        <p:nvSpPr>
          <p:cNvPr id="4" name="Text 2">
            <a:extLst>
              <a:ext uri="{FF2B5EF4-FFF2-40B4-BE49-F238E27FC236}">
                <a16:creationId xmlns:a16="http://schemas.microsoft.com/office/drawing/2014/main" id="{4640305B-30CE-1413-E9AB-8FB3F7FF1D54}"/>
              </a:ext>
            </a:extLst>
          </p:cNvPr>
          <p:cNvSpPr/>
          <p:nvPr/>
        </p:nvSpPr>
        <p:spPr>
          <a:xfrm>
            <a:off x="661492" y="1896170"/>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Why "Maniac"?</a:t>
            </a:r>
            <a:endParaRPr lang="en-US" sz="3708" dirty="0"/>
          </a:p>
        </p:txBody>
      </p:sp>
      <p:sp>
        <p:nvSpPr>
          <p:cNvPr id="6" name="Text 3">
            <a:extLst>
              <a:ext uri="{FF2B5EF4-FFF2-40B4-BE49-F238E27FC236}">
                <a16:creationId xmlns:a16="http://schemas.microsoft.com/office/drawing/2014/main" id="{A0FAE1AB-08D6-C9C1-6036-F25CC4B36494}"/>
              </a:ext>
            </a:extLst>
          </p:cNvPr>
          <p:cNvSpPr/>
          <p:nvPr/>
        </p:nvSpPr>
        <p:spPr>
          <a:xfrm>
            <a:off x="661542" y="3178776"/>
            <a:ext cx="2362696" cy="295275"/>
          </a:xfrm>
          <a:prstGeom prst="rect">
            <a:avLst/>
          </a:prstGeom>
          <a:noFill/>
          <a:ln/>
        </p:spPr>
        <p:txBody>
          <a:bodyPr wrap="none" lIns="0" tIns="0" rIns="0" bIns="0" rtlCol="0" anchor="t"/>
          <a:lstStyle/>
          <a:p>
            <a:pPr>
              <a:lnSpc>
                <a:spcPts val="2292"/>
              </a:lnSpc>
            </a:pPr>
            <a:r>
              <a:rPr lang="en-US" sz="3200" b="1" dirty="0">
                <a:solidFill>
                  <a:srgbClr val="2B2E3C"/>
                </a:solidFill>
                <a:latin typeface="Bitter Medium" pitchFamily="34" charset="0"/>
                <a:ea typeface="Bitter Medium" pitchFamily="34" charset="-122"/>
              </a:rPr>
              <a:t>Learning moments, not failures</a:t>
            </a:r>
            <a:endParaRPr lang="en-US" sz="3200" b="1" dirty="0"/>
          </a:p>
        </p:txBody>
      </p:sp>
      <p:sp>
        <p:nvSpPr>
          <p:cNvPr id="7" name="Text 4">
            <a:extLst>
              <a:ext uri="{FF2B5EF4-FFF2-40B4-BE49-F238E27FC236}">
                <a16:creationId xmlns:a16="http://schemas.microsoft.com/office/drawing/2014/main" id="{462C8666-3A67-E99B-CBEE-14C7F2F9E421}"/>
              </a:ext>
            </a:extLst>
          </p:cNvPr>
          <p:cNvSpPr/>
          <p:nvPr/>
        </p:nvSpPr>
        <p:spPr>
          <a:xfrm>
            <a:off x="661492" y="3887688"/>
            <a:ext cx="7605430" cy="1859969"/>
          </a:xfrm>
          <a:prstGeom prst="rect">
            <a:avLst/>
          </a:prstGeom>
          <a:noFill/>
          <a:ln/>
        </p:spPr>
        <p:txBody>
          <a:bodyPr wrap="square" lIns="0" tIns="0" rIns="0" bIns="0" rtlCol="0" anchor="t"/>
          <a:lstStyle/>
          <a:p>
            <a:r>
              <a:rPr lang="en-US" sz="3200" dirty="0">
                <a:solidFill>
                  <a:srgbClr val="2B2E3C"/>
                </a:solidFill>
                <a:latin typeface="Open Sans" pitchFamily="34" charset="0"/>
                <a:ea typeface="Open Sans" pitchFamily="34" charset="-122"/>
                <a:cs typeface="Open Sans" pitchFamily="34" charset="-120"/>
              </a:rPr>
              <a:t>The Pledge reframes failure as a learning moment, creating psychological safety that fuels innovation and deeper engagement.</a:t>
            </a:r>
            <a:endParaRPr lang="en-US" sz="3200" dirty="0"/>
          </a:p>
        </p:txBody>
      </p:sp>
      <p:pic>
        <p:nvPicPr>
          <p:cNvPr id="5" name="Image 2" descr="preencoded.png">
            <a:extLst>
              <a:ext uri="{FF2B5EF4-FFF2-40B4-BE49-F238E27FC236}">
                <a16:creationId xmlns:a16="http://schemas.microsoft.com/office/drawing/2014/main" id="{BAA9D5FB-ACA4-3BDA-F161-0635C15544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33959" y="1291431"/>
            <a:ext cx="472480" cy="472480"/>
          </a:xfrm>
          <a:prstGeom prst="rect">
            <a:avLst/>
          </a:prstGeom>
        </p:spPr>
      </p:pic>
    </p:spTree>
    <p:extLst>
      <p:ext uri="{BB962C8B-B14F-4D97-AF65-F5344CB8AC3E}">
        <p14:creationId xmlns:p14="http://schemas.microsoft.com/office/powerpoint/2010/main" val="194070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61492" y="1383904"/>
            <a:ext cx="842069" cy="355203"/>
          </a:xfrm>
          <a:prstGeom prst="roundRect">
            <a:avLst>
              <a:gd name="adj" fmla="val 17880"/>
            </a:avLst>
          </a:prstGeom>
          <a:solidFill>
            <a:srgbClr val="FCE2CF"/>
          </a:solidFill>
          <a:ln/>
        </p:spPr>
        <p:txBody>
          <a:bodyPr/>
          <a:lstStyle/>
          <a:p>
            <a:endParaRPr lang="en-GB" sz="1500"/>
          </a:p>
        </p:txBody>
      </p:sp>
      <p:sp>
        <p:nvSpPr>
          <p:cNvPr id="3" name="Text 1"/>
          <p:cNvSpPr/>
          <p:nvPr/>
        </p:nvSpPr>
        <p:spPr>
          <a:xfrm>
            <a:off x="774899" y="1440557"/>
            <a:ext cx="615256" cy="241895"/>
          </a:xfrm>
          <a:prstGeom prst="rect">
            <a:avLst/>
          </a:prstGeom>
          <a:noFill/>
          <a:ln/>
        </p:spPr>
        <p:txBody>
          <a:bodyPr wrap="none" lIns="0" tIns="0" rIns="0" bIns="0" rtlCol="0" anchor="t"/>
          <a:lstStyle/>
          <a:p>
            <a:pPr>
              <a:lnSpc>
                <a:spcPts val="1875"/>
              </a:lnSpc>
            </a:pPr>
            <a:r>
              <a:rPr lang="en-US" sz="1167" dirty="0">
                <a:solidFill>
                  <a:srgbClr val="2B2E3C"/>
                </a:solidFill>
                <a:latin typeface="Open Sans" pitchFamily="34" charset="0"/>
                <a:ea typeface="Open Sans" pitchFamily="34" charset="-122"/>
                <a:cs typeface="Open Sans" pitchFamily="34" charset="-120"/>
              </a:rPr>
              <a:t>RESULTS</a:t>
            </a:r>
            <a:endParaRPr lang="en-US" sz="1167" dirty="0"/>
          </a:p>
        </p:txBody>
      </p:sp>
      <p:sp>
        <p:nvSpPr>
          <p:cNvPr id="4" name="Text 2"/>
          <p:cNvSpPr/>
          <p:nvPr/>
        </p:nvSpPr>
        <p:spPr>
          <a:xfrm>
            <a:off x="5392112" y="1266179"/>
            <a:ext cx="5721747"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Impact of Our Culture</a:t>
            </a:r>
            <a:endParaRPr lang="en-US" sz="3708" dirty="0"/>
          </a:p>
        </p:txBody>
      </p:sp>
      <p:sp>
        <p:nvSpPr>
          <p:cNvPr id="5" name="Text 3"/>
          <p:cNvSpPr/>
          <p:nvPr/>
        </p:nvSpPr>
        <p:spPr>
          <a:xfrm>
            <a:off x="3395361" y="2182515"/>
            <a:ext cx="3465513" cy="623689"/>
          </a:xfrm>
          <a:prstGeom prst="rect">
            <a:avLst/>
          </a:prstGeom>
          <a:noFill/>
          <a:ln/>
        </p:spPr>
        <p:txBody>
          <a:bodyPr wrap="none" lIns="0" tIns="0" rIns="0" bIns="0" rtlCol="0" anchor="t"/>
          <a:lstStyle/>
          <a:p>
            <a:pPr algn="ctr">
              <a:lnSpc>
                <a:spcPts val="4875"/>
              </a:lnSpc>
            </a:pPr>
            <a:r>
              <a:rPr lang="en-US" sz="4875" dirty="0">
                <a:solidFill>
                  <a:schemeClr val="accent3">
                    <a:lumMod val="75000"/>
                  </a:schemeClr>
                </a:solidFill>
                <a:latin typeface="Bitter Medium" pitchFamily="34" charset="0"/>
                <a:ea typeface="Bitter Medium" pitchFamily="34" charset="-122"/>
                <a:cs typeface="Bitter Medium" pitchFamily="34" charset="-120"/>
              </a:rPr>
              <a:t>3x</a:t>
            </a:r>
            <a:endParaRPr lang="en-US" sz="4875" dirty="0">
              <a:solidFill>
                <a:schemeClr val="accent3">
                  <a:lumMod val="75000"/>
                </a:schemeClr>
              </a:solidFill>
            </a:endParaRPr>
          </a:p>
        </p:txBody>
      </p:sp>
      <p:sp>
        <p:nvSpPr>
          <p:cNvPr id="6" name="Text 4"/>
          <p:cNvSpPr/>
          <p:nvPr/>
        </p:nvSpPr>
        <p:spPr>
          <a:xfrm>
            <a:off x="3946769" y="2954782"/>
            <a:ext cx="2362696" cy="295275"/>
          </a:xfrm>
          <a:prstGeom prst="rect">
            <a:avLst/>
          </a:prstGeom>
          <a:noFill/>
          <a:ln/>
        </p:spPr>
        <p:txBody>
          <a:bodyPr wrap="none" lIns="0" tIns="0" rIns="0" bIns="0" rtlCol="0" anchor="t"/>
          <a:lstStyle/>
          <a:p>
            <a:pPr algn="ctr">
              <a:lnSpc>
                <a:spcPts val="2292"/>
              </a:lnSpc>
            </a:pPr>
            <a:r>
              <a:rPr lang="en-US" sz="3600" dirty="0">
                <a:solidFill>
                  <a:schemeClr val="accent3">
                    <a:lumMod val="75000"/>
                  </a:schemeClr>
                </a:solidFill>
                <a:latin typeface="Bitter Medium" pitchFamily="34" charset="0"/>
                <a:ea typeface="Bitter Medium" pitchFamily="34" charset="-122"/>
                <a:cs typeface="Bitter Medium" pitchFamily="34" charset="-120"/>
              </a:rPr>
              <a:t>Value Growth</a:t>
            </a:r>
            <a:endParaRPr lang="en-US" sz="3600" dirty="0">
              <a:solidFill>
                <a:schemeClr val="accent3">
                  <a:lumMod val="75000"/>
                </a:schemeClr>
              </a:solidFill>
            </a:endParaRPr>
          </a:p>
        </p:txBody>
      </p:sp>
      <p:sp>
        <p:nvSpPr>
          <p:cNvPr id="7" name="Text 5"/>
          <p:cNvSpPr/>
          <p:nvPr/>
        </p:nvSpPr>
        <p:spPr>
          <a:xfrm>
            <a:off x="1286643" y="4047927"/>
            <a:ext cx="9172973" cy="907257"/>
          </a:xfrm>
          <a:prstGeom prst="rect">
            <a:avLst/>
          </a:prstGeom>
          <a:noFill/>
          <a:ln/>
        </p:spPr>
        <p:txBody>
          <a:bodyPr wrap="square" lIns="0" tIns="0" rIns="0" bIns="0" rtlCol="0" anchor="t"/>
          <a:lstStyle/>
          <a:p>
            <a:pPr algn="ctr"/>
            <a:r>
              <a:rPr lang="en-US" sz="2400" dirty="0">
                <a:solidFill>
                  <a:schemeClr val="accent3">
                    <a:lumMod val="75000"/>
                  </a:schemeClr>
                </a:solidFill>
                <a:latin typeface="Open Sans" pitchFamily="34" charset="0"/>
                <a:ea typeface="Open Sans" pitchFamily="34" charset="-122"/>
                <a:cs typeface="Open Sans" pitchFamily="34" charset="-120"/>
              </a:rPr>
              <a:t>Company value nearly tripled since 2009, driven by global expansion and new brands.</a:t>
            </a:r>
            <a:endParaRPr lang="en-US" sz="2400" dirty="0">
              <a:solidFill>
                <a:schemeClr val="accent3">
                  <a:lumMod val="75000"/>
                </a:schemeClr>
              </a:solidFill>
            </a:endParaRPr>
          </a:p>
        </p:txBody>
      </p:sp>
      <p:sp>
        <p:nvSpPr>
          <p:cNvPr id="14" name="Text 12"/>
          <p:cNvSpPr/>
          <p:nvPr/>
        </p:nvSpPr>
        <p:spPr>
          <a:xfrm>
            <a:off x="586847" y="5753054"/>
            <a:ext cx="10869018" cy="302419"/>
          </a:xfrm>
          <a:prstGeom prst="rect">
            <a:avLst/>
          </a:prstGeom>
          <a:noFill/>
          <a:ln/>
        </p:spPr>
        <p:txBody>
          <a:bodyPr wrap="none" lIns="0" tIns="0" rIns="0" bIns="0" rtlCol="0" anchor="t"/>
          <a:lstStyle/>
          <a:p>
            <a:r>
              <a:rPr lang="en-US" sz="2800" dirty="0">
                <a:solidFill>
                  <a:srgbClr val="2B2E3C"/>
                </a:solidFill>
                <a:latin typeface="Open Sans" pitchFamily="34" charset="0"/>
                <a:ea typeface="Open Sans" pitchFamily="34" charset="-122"/>
                <a:cs typeface="Open Sans" pitchFamily="34" charset="-120"/>
              </a:rPr>
              <a:t>A culture of ownership and accountability — built from the top, </a:t>
            </a:r>
          </a:p>
          <a:p>
            <a:r>
              <a:rPr lang="en-US" sz="2800" dirty="0">
                <a:solidFill>
                  <a:srgbClr val="2B2E3C"/>
                </a:solidFill>
                <a:latin typeface="Open Sans" pitchFamily="34" charset="0"/>
                <a:ea typeface="Open Sans" pitchFamily="34" charset="-122"/>
                <a:cs typeface="Open Sans" pitchFamily="34" charset="-120"/>
              </a:rPr>
              <a:t>embraced by everyone.</a:t>
            </a:r>
            <a:endParaRPr lang="en-US" sz="2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FAA91-64DB-10CE-0AB5-0E76BBE7DF5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AD9713A-4022-224A-B5D2-54A6E3B9E3EF}"/>
              </a:ext>
            </a:extLst>
          </p:cNvPr>
          <p:cNvSpPr/>
          <p:nvPr/>
        </p:nvSpPr>
        <p:spPr>
          <a:xfrm>
            <a:off x="661492" y="1383904"/>
            <a:ext cx="842069" cy="355203"/>
          </a:xfrm>
          <a:prstGeom prst="roundRect">
            <a:avLst>
              <a:gd name="adj" fmla="val 17880"/>
            </a:avLst>
          </a:prstGeom>
          <a:solidFill>
            <a:srgbClr val="FCE2CF"/>
          </a:solidFill>
          <a:ln/>
        </p:spPr>
        <p:txBody>
          <a:bodyPr/>
          <a:lstStyle/>
          <a:p>
            <a:endParaRPr lang="en-GB" sz="1500"/>
          </a:p>
        </p:txBody>
      </p:sp>
      <p:sp>
        <p:nvSpPr>
          <p:cNvPr id="3" name="Text 1">
            <a:extLst>
              <a:ext uri="{FF2B5EF4-FFF2-40B4-BE49-F238E27FC236}">
                <a16:creationId xmlns:a16="http://schemas.microsoft.com/office/drawing/2014/main" id="{59537DB5-F870-0368-747C-370AAB131D71}"/>
              </a:ext>
            </a:extLst>
          </p:cNvPr>
          <p:cNvSpPr/>
          <p:nvPr/>
        </p:nvSpPr>
        <p:spPr>
          <a:xfrm>
            <a:off x="774899" y="1440557"/>
            <a:ext cx="615256" cy="241895"/>
          </a:xfrm>
          <a:prstGeom prst="rect">
            <a:avLst/>
          </a:prstGeom>
          <a:noFill/>
          <a:ln/>
        </p:spPr>
        <p:txBody>
          <a:bodyPr wrap="none" lIns="0" tIns="0" rIns="0" bIns="0" rtlCol="0" anchor="t"/>
          <a:lstStyle/>
          <a:p>
            <a:pPr>
              <a:lnSpc>
                <a:spcPts val="1875"/>
              </a:lnSpc>
            </a:pPr>
            <a:r>
              <a:rPr lang="en-US" sz="1167" dirty="0">
                <a:solidFill>
                  <a:srgbClr val="2B2E3C"/>
                </a:solidFill>
                <a:latin typeface="Open Sans" pitchFamily="34" charset="0"/>
                <a:ea typeface="Open Sans" pitchFamily="34" charset="-122"/>
                <a:cs typeface="Open Sans" pitchFamily="34" charset="-120"/>
              </a:rPr>
              <a:t>RESULTS</a:t>
            </a:r>
            <a:endParaRPr lang="en-US" sz="1167" dirty="0"/>
          </a:p>
        </p:txBody>
      </p:sp>
      <p:sp>
        <p:nvSpPr>
          <p:cNvPr id="4" name="Text 2">
            <a:extLst>
              <a:ext uri="{FF2B5EF4-FFF2-40B4-BE49-F238E27FC236}">
                <a16:creationId xmlns:a16="http://schemas.microsoft.com/office/drawing/2014/main" id="{716F8DCF-7438-E1F4-1CA1-09ED8261A8F7}"/>
              </a:ext>
            </a:extLst>
          </p:cNvPr>
          <p:cNvSpPr/>
          <p:nvPr/>
        </p:nvSpPr>
        <p:spPr>
          <a:xfrm>
            <a:off x="5392112" y="1266179"/>
            <a:ext cx="5721747"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Impact of Our Culture</a:t>
            </a:r>
            <a:endParaRPr lang="en-US" sz="3708" dirty="0"/>
          </a:p>
        </p:txBody>
      </p:sp>
      <p:sp>
        <p:nvSpPr>
          <p:cNvPr id="5" name="Text 3">
            <a:extLst>
              <a:ext uri="{FF2B5EF4-FFF2-40B4-BE49-F238E27FC236}">
                <a16:creationId xmlns:a16="http://schemas.microsoft.com/office/drawing/2014/main" id="{D53551FD-ADE7-49F4-C13C-8184AB77E817}"/>
              </a:ext>
            </a:extLst>
          </p:cNvPr>
          <p:cNvSpPr/>
          <p:nvPr/>
        </p:nvSpPr>
        <p:spPr>
          <a:xfrm>
            <a:off x="3395361" y="2182515"/>
            <a:ext cx="3465513" cy="623689"/>
          </a:xfrm>
          <a:prstGeom prst="rect">
            <a:avLst/>
          </a:prstGeom>
          <a:noFill/>
          <a:ln/>
        </p:spPr>
        <p:txBody>
          <a:bodyPr wrap="none" lIns="0" tIns="0" rIns="0" bIns="0" rtlCol="0" anchor="t"/>
          <a:lstStyle/>
          <a:p>
            <a:pPr algn="ctr">
              <a:lnSpc>
                <a:spcPts val="4875"/>
              </a:lnSpc>
            </a:pPr>
            <a:r>
              <a:rPr lang="en-US" sz="4875" dirty="0">
                <a:solidFill>
                  <a:schemeClr val="accent3">
                    <a:lumMod val="75000"/>
                  </a:schemeClr>
                </a:solidFill>
                <a:latin typeface="Bitter Medium" pitchFamily="34" charset="0"/>
                <a:ea typeface="Bitter Medium" pitchFamily="34" charset="-122"/>
                <a:cs typeface="Bitter Medium" pitchFamily="34" charset="-120"/>
              </a:rPr>
              <a:t>90%+</a:t>
            </a:r>
            <a:endParaRPr lang="en-US" sz="4875" dirty="0">
              <a:solidFill>
                <a:schemeClr val="accent3">
                  <a:lumMod val="75000"/>
                </a:schemeClr>
              </a:solidFill>
            </a:endParaRPr>
          </a:p>
        </p:txBody>
      </p:sp>
      <p:sp>
        <p:nvSpPr>
          <p:cNvPr id="6" name="Text 4">
            <a:extLst>
              <a:ext uri="{FF2B5EF4-FFF2-40B4-BE49-F238E27FC236}">
                <a16:creationId xmlns:a16="http://schemas.microsoft.com/office/drawing/2014/main" id="{EDCFE7C2-781F-7CC8-403E-A0066A0E2A8E}"/>
              </a:ext>
            </a:extLst>
          </p:cNvPr>
          <p:cNvSpPr/>
          <p:nvPr/>
        </p:nvSpPr>
        <p:spPr>
          <a:xfrm>
            <a:off x="3946769" y="2954782"/>
            <a:ext cx="2362696" cy="295275"/>
          </a:xfrm>
          <a:prstGeom prst="rect">
            <a:avLst/>
          </a:prstGeom>
          <a:noFill/>
          <a:ln/>
        </p:spPr>
        <p:txBody>
          <a:bodyPr wrap="none" lIns="0" tIns="0" rIns="0" bIns="0" rtlCol="0" anchor="t"/>
          <a:lstStyle/>
          <a:p>
            <a:pPr algn="ctr">
              <a:lnSpc>
                <a:spcPts val="2292"/>
              </a:lnSpc>
            </a:pPr>
            <a:r>
              <a:rPr lang="en-US" sz="3600" dirty="0">
                <a:solidFill>
                  <a:schemeClr val="accent3">
                    <a:lumMod val="75000"/>
                  </a:schemeClr>
                </a:solidFill>
                <a:latin typeface="Bitter Medium" pitchFamily="34" charset="0"/>
                <a:ea typeface="Bitter Medium" pitchFamily="34" charset="-122"/>
                <a:cs typeface="Bitter Medium" pitchFamily="34" charset="-120"/>
              </a:rPr>
              <a:t>Employee engagement</a:t>
            </a:r>
            <a:endParaRPr lang="en-US" sz="3600" dirty="0">
              <a:solidFill>
                <a:schemeClr val="accent3">
                  <a:lumMod val="75000"/>
                </a:schemeClr>
              </a:solidFill>
            </a:endParaRPr>
          </a:p>
        </p:txBody>
      </p:sp>
      <p:sp>
        <p:nvSpPr>
          <p:cNvPr id="7" name="Text 5">
            <a:extLst>
              <a:ext uri="{FF2B5EF4-FFF2-40B4-BE49-F238E27FC236}">
                <a16:creationId xmlns:a16="http://schemas.microsoft.com/office/drawing/2014/main" id="{F9F5EFB1-06E5-0C4D-CC50-CA33156C2F80}"/>
              </a:ext>
            </a:extLst>
          </p:cNvPr>
          <p:cNvSpPr/>
          <p:nvPr/>
        </p:nvSpPr>
        <p:spPr>
          <a:xfrm>
            <a:off x="1286643" y="4047927"/>
            <a:ext cx="9172973" cy="907257"/>
          </a:xfrm>
          <a:prstGeom prst="rect">
            <a:avLst/>
          </a:prstGeom>
          <a:noFill/>
          <a:ln/>
        </p:spPr>
        <p:txBody>
          <a:bodyPr wrap="square" lIns="0" tIns="0" rIns="0" bIns="0" rtlCol="0" anchor="t"/>
          <a:lstStyle/>
          <a:p>
            <a:pPr algn="ctr"/>
            <a:r>
              <a:rPr lang="en-US" sz="2400" dirty="0">
                <a:solidFill>
                  <a:schemeClr val="accent3">
                    <a:lumMod val="75000"/>
                  </a:schemeClr>
                </a:solidFill>
                <a:latin typeface="Open Sans" pitchFamily="34" charset="0"/>
                <a:ea typeface="Open Sans" pitchFamily="34" charset="-122"/>
                <a:cs typeface="Open Sans" pitchFamily="34" charset="-120"/>
              </a:rPr>
              <a:t>Consistently above 90% — well beyond the global average of most organizations.</a:t>
            </a:r>
            <a:endParaRPr lang="en-US" sz="2400" dirty="0">
              <a:solidFill>
                <a:schemeClr val="accent3">
                  <a:lumMod val="75000"/>
                </a:schemeClr>
              </a:solidFill>
            </a:endParaRPr>
          </a:p>
        </p:txBody>
      </p:sp>
      <p:sp>
        <p:nvSpPr>
          <p:cNvPr id="14" name="Text 12">
            <a:extLst>
              <a:ext uri="{FF2B5EF4-FFF2-40B4-BE49-F238E27FC236}">
                <a16:creationId xmlns:a16="http://schemas.microsoft.com/office/drawing/2014/main" id="{5BC15DD5-B12E-5356-3238-C19826AE4BD8}"/>
              </a:ext>
            </a:extLst>
          </p:cNvPr>
          <p:cNvSpPr/>
          <p:nvPr/>
        </p:nvSpPr>
        <p:spPr>
          <a:xfrm>
            <a:off x="586847" y="5753054"/>
            <a:ext cx="10869018" cy="302419"/>
          </a:xfrm>
          <a:prstGeom prst="rect">
            <a:avLst/>
          </a:prstGeom>
          <a:noFill/>
          <a:ln/>
        </p:spPr>
        <p:txBody>
          <a:bodyPr wrap="none" lIns="0" tIns="0" rIns="0" bIns="0" rtlCol="0" anchor="t"/>
          <a:lstStyle/>
          <a:p>
            <a:r>
              <a:rPr lang="en-US" sz="2800" dirty="0">
                <a:solidFill>
                  <a:srgbClr val="2B2E3C"/>
                </a:solidFill>
                <a:latin typeface="Open Sans" pitchFamily="34" charset="0"/>
                <a:ea typeface="Open Sans" pitchFamily="34" charset="-122"/>
                <a:cs typeface="Open Sans" pitchFamily="34" charset="-120"/>
              </a:rPr>
              <a:t>A culture of ownership and accountability — built from the top, </a:t>
            </a:r>
          </a:p>
          <a:p>
            <a:r>
              <a:rPr lang="en-US" sz="2800" dirty="0">
                <a:solidFill>
                  <a:srgbClr val="2B2E3C"/>
                </a:solidFill>
                <a:latin typeface="Open Sans" pitchFamily="34" charset="0"/>
                <a:ea typeface="Open Sans" pitchFamily="34" charset="-122"/>
                <a:cs typeface="Open Sans" pitchFamily="34" charset="-120"/>
              </a:rPr>
              <a:t>embraced by everyone.</a:t>
            </a:r>
            <a:endParaRPr lang="en-US" sz="2800" dirty="0"/>
          </a:p>
        </p:txBody>
      </p:sp>
    </p:spTree>
    <p:extLst>
      <p:ext uri="{BB962C8B-B14F-4D97-AF65-F5344CB8AC3E}">
        <p14:creationId xmlns:p14="http://schemas.microsoft.com/office/powerpoint/2010/main" val="33461774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0BD2-6740-30EA-3177-2B2B7C9281F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1FD94B4-2373-8137-59FE-512A43F4AA1D}"/>
              </a:ext>
            </a:extLst>
          </p:cNvPr>
          <p:cNvSpPr/>
          <p:nvPr/>
        </p:nvSpPr>
        <p:spPr>
          <a:xfrm>
            <a:off x="661492" y="1383904"/>
            <a:ext cx="842069" cy="355203"/>
          </a:xfrm>
          <a:prstGeom prst="roundRect">
            <a:avLst>
              <a:gd name="adj" fmla="val 17880"/>
            </a:avLst>
          </a:prstGeom>
          <a:solidFill>
            <a:srgbClr val="FCE2CF"/>
          </a:solidFill>
          <a:ln/>
        </p:spPr>
        <p:txBody>
          <a:bodyPr/>
          <a:lstStyle/>
          <a:p>
            <a:endParaRPr lang="en-GB" sz="1500"/>
          </a:p>
        </p:txBody>
      </p:sp>
      <p:sp>
        <p:nvSpPr>
          <p:cNvPr id="3" name="Text 1">
            <a:extLst>
              <a:ext uri="{FF2B5EF4-FFF2-40B4-BE49-F238E27FC236}">
                <a16:creationId xmlns:a16="http://schemas.microsoft.com/office/drawing/2014/main" id="{3B0BB78D-9ED5-829F-F998-FE539D710946}"/>
              </a:ext>
            </a:extLst>
          </p:cNvPr>
          <p:cNvSpPr/>
          <p:nvPr/>
        </p:nvSpPr>
        <p:spPr>
          <a:xfrm>
            <a:off x="774899" y="1440557"/>
            <a:ext cx="615256" cy="241895"/>
          </a:xfrm>
          <a:prstGeom prst="rect">
            <a:avLst/>
          </a:prstGeom>
          <a:noFill/>
          <a:ln/>
        </p:spPr>
        <p:txBody>
          <a:bodyPr wrap="none" lIns="0" tIns="0" rIns="0" bIns="0" rtlCol="0" anchor="t"/>
          <a:lstStyle/>
          <a:p>
            <a:pPr>
              <a:lnSpc>
                <a:spcPts val="1875"/>
              </a:lnSpc>
            </a:pPr>
            <a:r>
              <a:rPr lang="en-US" sz="1167" dirty="0">
                <a:solidFill>
                  <a:srgbClr val="2B2E3C"/>
                </a:solidFill>
                <a:latin typeface="Open Sans" pitchFamily="34" charset="0"/>
                <a:ea typeface="Open Sans" pitchFamily="34" charset="-122"/>
                <a:cs typeface="Open Sans" pitchFamily="34" charset="-120"/>
              </a:rPr>
              <a:t>RESULTS</a:t>
            </a:r>
            <a:endParaRPr lang="en-US" sz="1167" dirty="0"/>
          </a:p>
        </p:txBody>
      </p:sp>
      <p:sp>
        <p:nvSpPr>
          <p:cNvPr id="4" name="Text 2">
            <a:extLst>
              <a:ext uri="{FF2B5EF4-FFF2-40B4-BE49-F238E27FC236}">
                <a16:creationId xmlns:a16="http://schemas.microsoft.com/office/drawing/2014/main" id="{722431BD-93CA-6860-1300-1188E0735394}"/>
              </a:ext>
            </a:extLst>
          </p:cNvPr>
          <p:cNvSpPr/>
          <p:nvPr/>
        </p:nvSpPr>
        <p:spPr>
          <a:xfrm>
            <a:off x="5392112" y="1266179"/>
            <a:ext cx="5721747"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Impact of Our Culture</a:t>
            </a:r>
            <a:endParaRPr lang="en-US" sz="3708" dirty="0"/>
          </a:p>
        </p:txBody>
      </p:sp>
      <p:sp>
        <p:nvSpPr>
          <p:cNvPr id="5" name="Text 3">
            <a:extLst>
              <a:ext uri="{FF2B5EF4-FFF2-40B4-BE49-F238E27FC236}">
                <a16:creationId xmlns:a16="http://schemas.microsoft.com/office/drawing/2014/main" id="{6C5572AE-55B8-9AD0-95FE-4B3E29018071}"/>
              </a:ext>
            </a:extLst>
          </p:cNvPr>
          <p:cNvSpPr/>
          <p:nvPr/>
        </p:nvSpPr>
        <p:spPr>
          <a:xfrm>
            <a:off x="3395361" y="2182515"/>
            <a:ext cx="3465513" cy="623689"/>
          </a:xfrm>
          <a:prstGeom prst="rect">
            <a:avLst/>
          </a:prstGeom>
          <a:noFill/>
          <a:ln/>
        </p:spPr>
        <p:txBody>
          <a:bodyPr wrap="none" lIns="0" tIns="0" rIns="0" bIns="0" rtlCol="0" anchor="t"/>
          <a:lstStyle/>
          <a:p>
            <a:pPr algn="ctr">
              <a:lnSpc>
                <a:spcPts val="4875"/>
              </a:lnSpc>
            </a:pPr>
            <a:r>
              <a:rPr lang="en-US" sz="4875" dirty="0">
                <a:solidFill>
                  <a:schemeClr val="accent3">
                    <a:lumMod val="75000"/>
                  </a:schemeClr>
                </a:solidFill>
                <a:latin typeface="Bitter Medium" pitchFamily="34" charset="0"/>
                <a:ea typeface="Bitter Medium" pitchFamily="34" charset="-122"/>
                <a:cs typeface="Bitter Medium" pitchFamily="34" charset="-120"/>
              </a:rPr>
              <a:t>98%</a:t>
            </a:r>
            <a:endParaRPr lang="en-US" sz="4875" dirty="0">
              <a:solidFill>
                <a:schemeClr val="accent3">
                  <a:lumMod val="75000"/>
                </a:schemeClr>
              </a:solidFill>
            </a:endParaRPr>
          </a:p>
        </p:txBody>
      </p:sp>
      <p:sp>
        <p:nvSpPr>
          <p:cNvPr id="6" name="Text 4">
            <a:extLst>
              <a:ext uri="{FF2B5EF4-FFF2-40B4-BE49-F238E27FC236}">
                <a16:creationId xmlns:a16="http://schemas.microsoft.com/office/drawing/2014/main" id="{A411CDE8-3C11-234E-D58F-AEC38C822C57}"/>
              </a:ext>
            </a:extLst>
          </p:cNvPr>
          <p:cNvSpPr/>
          <p:nvPr/>
        </p:nvSpPr>
        <p:spPr>
          <a:xfrm>
            <a:off x="3946769" y="2954782"/>
            <a:ext cx="2362696" cy="295275"/>
          </a:xfrm>
          <a:prstGeom prst="rect">
            <a:avLst/>
          </a:prstGeom>
          <a:noFill/>
          <a:ln/>
        </p:spPr>
        <p:txBody>
          <a:bodyPr wrap="none" lIns="0" tIns="0" rIns="0" bIns="0" rtlCol="0" anchor="t"/>
          <a:lstStyle/>
          <a:p>
            <a:pPr algn="ctr">
              <a:lnSpc>
                <a:spcPts val="2292"/>
              </a:lnSpc>
            </a:pPr>
            <a:r>
              <a:rPr lang="en-US" sz="3600" dirty="0">
                <a:solidFill>
                  <a:schemeClr val="accent3">
                    <a:lumMod val="75000"/>
                  </a:schemeClr>
                </a:solidFill>
                <a:latin typeface="Bitter Medium" pitchFamily="34" charset="0"/>
                <a:ea typeface="Bitter Medium" pitchFamily="34" charset="-122"/>
                <a:cs typeface="Bitter Medium" pitchFamily="34" charset="-120"/>
              </a:rPr>
              <a:t>Proud to belong</a:t>
            </a:r>
            <a:endParaRPr lang="en-US" sz="3600" dirty="0">
              <a:solidFill>
                <a:schemeClr val="accent3">
                  <a:lumMod val="75000"/>
                </a:schemeClr>
              </a:solidFill>
            </a:endParaRPr>
          </a:p>
        </p:txBody>
      </p:sp>
      <p:sp>
        <p:nvSpPr>
          <p:cNvPr id="7" name="Text 5">
            <a:extLst>
              <a:ext uri="{FF2B5EF4-FFF2-40B4-BE49-F238E27FC236}">
                <a16:creationId xmlns:a16="http://schemas.microsoft.com/office/drawing/2014/main" id="{356911CD-39EF-4AD7-1375-ABA57152A1C2}"/>
              </a:ext>
            </a:extLst>
          </p:cNvPr>
          <p:cNvSpPr/>
          <p:nvPr/>
        </p:nvSpPr>
        <p:spPr>
          <a:xfrm>
            <a:off x="1286643" y="4047927"/>
            <a:ext cx="9172973" cy="907257"/>
          </a:xfrm>
          <a:prstGeom prst="rect">
            <a:avLst/>
          </a:prstGeom>
          <a:noFill/>
          <a:ln/>
        </p:spPr>
        <p:txBody>
          <a:bodyPr wrap="square" lIns="0" tIns="0" rIns="0" bIns="0" rtlCol="0" anchor="t"/>
          <a:lstStyle/>
          <a:p>
            <a:pPr algn="ctr"/>
            <a:r>
              <a:rPr lang="en-US" sz="2400" dirty="0">
                <a:solidFill>
                  <a:schemeClr val="accent3">
                    <a:lumMod val="75000"/>
                  </a:schemeClr>
                </a:solidFill>
                <a:latin typeface="Open Sans" pitchFamily="34" charset="0"/>
                <a:ea typeface="Open Sans" pitchFamily="34" charset="-122"/>
                <a:cs typeface="Open Sans" pitchFamily="34" charset="-120"/>
              </a:rPr>
              <a:t>98% of employees love telling others they work at WD-40. That's culture you can measure.</a:t>
            </a:r>
            <a:endParaRPr lang="en-US" sz="2400" dirty="0">
              <a:solidFill>
                <a:schemeClr val="accent3">
                  <a:lumMod val="75000"/>
                </a:schemeClr>
              </a:solidFill>
            </a:endParaRPr>
          </a:p>
        </p:txBody>
      </p:sp>
      <p:sp>
        <p:nvSpPr>
          <p:cNvPr id="14" name="Text 12">
            <a:extLst>
              <a:ext uri="{FF2B5EF4-FFF2-40B4-BE49-F238E27FC236}">
                <a16:creationId xmlns:a16="http://schemas.microsoft.com/office/drawing/2014/main" id="{830EA3FB-0DD8-21FB-CDCF-83C82E31BDA2}"/>
              </a:ext>
            </a:extLst>
          </p:cNvPr>
          <p:cNvSpPr/>
          <p:nvPr/>
        </p:nvSpPr>
        <p:spPr>
          <a:xfrm>
            <a:off x="586847" y="5753054"/>
            <a:ext cx="10869018" cy="302419"/>
          </a:xfrm>
          <a:prstGeom prst="rect">
            <a:avLst/>
          </a:prstGeom>
          <a:noFill/>
          <a:ln/>
        </p:spPr>
        <p:txBody>
          <a:bodyPr wrap="none" lIns="0" tIns="0" rIns="0" bIns="0" rtlCol="0" anchor="t"/>
          <a:lstStyle/>
          <a:p>
            <a:r>
              <a:rPr lang="en-US" sz="2800" dirty="0">
                <a:solidFill>
                  <a:srgbClr val="2B2E3C"/>
                </a:solidFill>
                <a:latin typeface="Open Sans" pitchFamily="34" charset="0"/>
                <a:ea typeface="Open Sans" pitchFamily="34" charset="-122"/>
                <a:cs typeface="Open Sans" pitchFamily="34" charset="-120"/>
              </a:rPr>
              <a:t>A culture of ownership and accountability — built from the top, </a:t>
            </a:r>
          </a:p>
          <a:p>
            <a:r>
              <a:rPr lang="en-US" sz="2800" dirty="0">
                <a:solidFill>
                  <a:srgbClr val="2B2E3C"/>
                </a:solidFill>
                <a:latin typeface="Open Sans" pitchFamily="34" charset="0"/>
                <a:ea typeface="Open Sans" pitchFamily="34" charset="-122"/>
                <a:cs typeface="Open Sans" pitchFamily="34" charset="-120"/>
              </a:rPr>
              <a:t>embraced by everyone.</a:t>
            </a:r>
            <a:endParaRPr lang="en-US" sz="2800" dirty="0"/>
          </a:p>
        </p:txBody>
      </p:sp>
    </p:spTree>
    <p:extLst>
      <p:ext uri="{BB962C8B-B14F-4D97-AF65-F5344CB8AC3E}">
        <p14:creationId xmlns:p14="http://schemas.microsoft.com/office/powerpoint/2010/main" val="15416590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92FCC-E34F-2625-CAE8-F910866DC14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3653E07-758A-61BA-832F-CCBA89580597}"/>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0A9CFA87-4B7E-2B64-29C1-734A4CFF1894}"/>
              </a:ext>
            </a:extLst>
          </p:cNvPr>
          <p:cNvSpPr txBox="1">
            <a:spLocks/>
          </p:cNvSpPr>
          <p:nvPr/>
        </p:nvSpPr>
        <p:spPr bwMode="auto">
          <a:xfrm>
            <a:off x="1327371" y="2885574"/>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1CEF9563-6A73-613D-CB16-2C50E972D6EE}"/>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pic>
        <p:nvPicPr>
          <p:cNvPr id="6" name="Picture 5">
            <a:extLst>
              <a:ext uri="{FF2B5EF4-FFF2-40B4-BE49-F238E27FC236}">
                <a16:creationId xmlns:a16="http://schemas.microsoft.com/office/drawing/2014/main" id="{E88B0B5D-13EB-D831-319D-F0C15AB0A171}"/>
              </a:ext>
            </a:extLst>
          </p:cNvPr>
          <p:cNvPicPr>
            <a:picLocks noChangeAspect="1"/>
          </p:cNvPicPr>
          <p:nvPr/>
        </p:nvPicPr>
        <p:blipFill>
          <a:blip r:embed="rId3"/>
          <a:stretch>
            <a:fillRect/>
          </a:stretch>
        </p:blipFill>
        <p:spPr>
          <a:xfrm>
            <a:off x="254740" y="343516"/>
            <a:ext cx="11795831" cy="6170967"/>
          </a:xfrm>
          <a:prstGeom prst="rect">
            <a:avLst/>
          </a:prstGeom>
        </p:spPr>
      </p:pic>
    </p:spTree>
    <p:extLst>
      <p:ext uri="{BB962C8B-B14F-4D97-AF65-F5344CB8AC3E}">
        <p14:creationId xmlns:p14="http://schemas.microsoft.com/office/powerpoint/2010/main" val="4732404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1FE0E-9691-AA56-2A8B-ADC02828F9A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998C0BE-B1E8-A738-71A7-0B6836ED6016}"/>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67ED15A8-C9B1-4BBE-BAEF-9F9CD4447622}"/>
              </a:ext>
            </a:extLst>
          </p:cNvPr>
          <p:cNvSpPr txBox="1">
            <a:spLocks/>
          </p:cNvSpPr>
          <p:nvPr/>
        </p:nvSpPr>
        <p:spPr bwMode="auto">
          <a:xfrm>
            <a:off x="1327371" y="2885574"/>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Exercise: </a:t>
            </a:r>
            <a:r>
              <a:rPr lang="en-GB" dirty="0"/>
              <a:t>Gallup Q12 survey – how might WD-40 employees score each question?</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0738484C-C863-B217-D982-4E04E8928226}"/>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0284001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FFB99-33E4-71BE-E3AF-F88E52C5F63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89268EA-CD83-A61E-B3BC-169BD62F8CF7}"/>
              </a:ext>
            </a:extLst>
          </p:cNvPr>
          <p:cNvSpPr/>
          <p:nvPr/>
        </p:nvSpPr>
        <p:spPr>
          <a:xfrm>
            <a:off x="944959" y="2013943"/>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The Maniac Pledge</a:t>
            </a:r>
            <a:endParaRPr lang="en-US" sz="3708" dirty="0"/>
          </a:p>
        </p:txBody>
      </p:sp>
      <p:sp>
        <p:nvSpPr>
          <p:cNvPr id="3" name="Text 1">
            <a:extLst>
              <a:ext uri="{FF2B5EF4-FFF2-40B4-BE49-F238E27FC236}">
                <a16:creationId xmlns:a16="http://schemas.microsoft.com/office/drawing/2014/main" id="{4F18BCFE-422B-3526-2AB7-2EA1B9F30AEB}"/>
              </a:ext>
            </a:extLst>
          </p:cNvPr>
          <p:cNvSpPr/>
          <p:nvPr/>
        </p:nvSpPr>
        <p:spPr>
          <a:xfrm>
            <a:off x="944960" y="2888059"/>
            <a:ext cx="10585549" cy="1511697"/>
          </a:xfrm>
          <a:prstGeom prst="rect">
            <a:avLst/>
          </a:prstGeom>
          <a:noFill/>
          <a:ln/>
        </p:spPr>
        <p:txBody>
          <a:bodyPr wrap="square" lIns="0" tIns="0" rIns="0" bIns="0" rtlCol="0" anchor="t"/>
          <a:lstStyle/>
          <a:p>
            <a:pPr>
              <a:lnSpc>
                <a:spcPts val="2958"/>
              </a:lnSpc>
            </a:pPr>
            <a:r>
              <a:rPr lang="en-US" sz="1833" i="1" dirty="0">
                <a:solidFill>
                  <a:srgbClr val="2B2E3C"/>
                </a:solidFill>
                <a:latin typeface="Open Sans" pitchFamily="34" charset="0"/>
                <a:ea typeface="Open Sans" pitchFamily="34" charset="-122"/>
                <a:cs typeface="Open Sans" pitchFamily="34" charset="-120"/>
              </a:rPr>
              <a:t>"I am responsible for taking action, asking questions, getting answers, and making decisions. I won't wait for someone to tell me. If I need to know, I'm responsible for asking. I have no right to be offended that I didn't 'get this sooner.' If I'm doing something others should know about, I'm responsible for telling them."</a:t>
            </a:r>
            <a:endParaRPr lang="en-US" sz="1833" dirty="0"/>
          </a:p>
        </p:txBody>
      </p:sp>
      <p:sp>
        <p:nvSpPr>
          <p:cNvPr id="4" name="Shape 2">
            <a:extLst>
              <a:ext uri="{FF2B5EF4-FFF2-40B4-BE49-F238E27FC236}">
                <a16:creationId xmlns:a16="http://schemas.microsoft.com/office/drawing/2014/main" id="{89B4B7B0-E331-6AEE-040C-2A6E0F5D2B4A}"/>
              </a:ext>
            </a:extLst>
          </p:cNvPr>
          <p:cNvSpPr/>
          <p:nvPr/>
        </p:nvSpPr>
        <p:spPr>
          <a:xfrm>
            <a:off x="661492" y="1730474"/>
            <a:ext cx="25400" cy="2881908"/>
          </a:xfrm>
          <a:prstGeom prst="rect">
            <a:avLst/>
          </a:prstGeom>
          <a:solidFill>
            <a:srgbClr val="D2600F"/>
          </a:solidFill>
          <a:ln/>
        </p:spPr>
        <p:txBody>
          <a:bodyPr/>
          <a:lstStyle/>
          <a:p>
            <a:endParaRPr lang="en-GB" sz="1500"/>
          </a:p>
        </p:txBody>
      </p:sp>
      <p:sp>
        <p:nvSpPr>
          <p:cNvPr id="5" name="Text 3">
            <a:extLst>
              <a:ext uri="{FF2B5EF4-FFF2-40B4-BE49-F238E27FC236}">
                <a16:creationId xmlns:a16="http://schemas.microsoft.com/office/drawing/2014/main" id="{A743F767-8EC7-47DE-6684-23CEA43BA7E6}"/>
              </a:ext>
            </a:extLst>
          </p:cNvPr>
          <p:cNvSpPr/>
          <p:nvPr/>
        </p:nvSpPr>
        <p:spPr>
          <a:xfrm>
            <a:off x="661492" y="4825008"/>
            <a:ext cx="10869018"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 Signed by every WD-40 tribe member worldwide</a:t>
            </a:r>
            <a:endParaRPr lang="en-US" sz="1458" dirty="0"/>
          </a:p>
        </p:txBody>
      </p:sp>
    </p:spTree>
    <p:extLst>
      <p:ext uri="{BB962C8B-B14F-4D97-AF65-F5344CB8AC3E}">
        <p14:creationId xmlns:p14="http://schemas.microsoft.com/office/powerpoint/2010/main" val="33630101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48718" y="431106"/>
            <a:ext cx="4548088" cy="475258"/>
          </a:xfrm>
          <a:prstGeom prst="rect">
            <a:avLst/>
          </a:prstGeom>
          <a:noFill/>
          <a:ln/>
        </p:spPr>
        <p:txBody>
          <a:bodyPr wrap="none" lIns="0" tIns="0" rIns="0" bIns="0" rtlCol="0" anchor="t"/>
          <a:lstStyle/>
          <a:p>
            <a:pPr>
              <a:lnSpc>
                <a:spcPts val="3708"/>
              </a:lnSpc>
            </a:pPr>
            <a:r>
              <a:rPr lang="en-US" sz="2958" dirty="0">
                <a:solidFill>
                  <a:srgbClr val="2C3F42"/>
                </a:solidFill>
                <a:latin typeface="Bitter Medium" pitchFamily="34" charset="0"/>
                <a:ea typeface="Bitter Medium" pitchFamily="34" charset="-122"/>
                <a:cs typeface="Bitter Medium" pitchFamily="34" charset="-120"/>
              </a:rPr>
              <a:t>Side-by-Side Comparison</a:t>
            </a:r>
            <a:endParaRPr lang="en-US" sz="2958" dirty="0"/>
          </a:p>
        </p:txBody>
      </p:sp>
      <p:pic>
        <p:nvPicPr>
          <p:cNvPr id="3" name="Image 0" descr="preencoded.png"/>
          <p:cNvPicPr>
            <a:picLocks noChangeAspect="1"/>
          </p:cNvPicPr>
          <p:nvPr/>
        </p:nvPicPr>
        <p:blipFill>
          <a:blip r:embed="rId3"/>
          <a:stretch>
            <a:fillRect/>
          </a:stretch>
        </p:blipFill>
        <p:spPr>
          <a:xfrm>
            <a:off x="848718" y="1227535"/>
            <a:ext cx="5061744" cy="5061744"/>
          </a:xfrm>
          <a:prstGeom prst="rect">
            <a:avLst/>
          </a:prstGeom>
        </p:spPr>
      </p:pic>
      <p:pic>
        <p:nvPicPr>
          <p:cNvPr id="4" name="Image 1" descr="preencoded.png"/>
          <p:cNvPicPr>
            <a:picLocks noChangeAspect="1"/>
          </p:cNvPicPr>
          <p:nvPr/>
        </p:nvPicPr>
        <p:blipFill>
          <a:blip r:embed="rId4"/>
          <a:stretch>
            <a:fillRect/>
          </a:stretch>
        </p:blipFill>
        <p:spPr>
          <a:xfrm>
            <a:off x="848718" y="1227535"/>
            <a:ext cx="5061744" cy="5061744"/>
          </a:xfrm>
          <a:prstGeom prst="rect">
            <a:avLst/>
          </a:prstGeom>
        </p:spPr>
      </p:pic>
      <p:sp>
        <p:nvSpPr>
          <p:cNvPr id="10" name="TextBox 9">
            <a:extLst>
              <a:ext uri="{FF2B5EF4-FFF2-40B4-BE49-F238E27FC236}">
                <a16:creationId xmlns:a16="http://schemas.microsoft.com/office/drawing/2014/main" id="{68AD5A04-014D-E2B6-A216-328BCE7C199C}"/>
              </a:ext>
            </a:extLst>
          </p:cNvPr>
          <p:cNvSpPr txBox="1"/>
          <p:nvPr/>
        </p:nvSpPr>
        <p:spPr>
          <a:xfrm>
            <a:off x="3545633" y="1119673"/>
            <a:ext cx="2202024" cy="5169606"/>
          </a:xfrm>
          <a:prstGeom prst="rect">
            <a:avLst/>
          </a:prstGeom>
          <a:solidFill>
            <a:srgbClr val="FFF8F0"/>
          </a:solidFill>
        </p:spPr>
        <p:txBody>
          <a:bodyPr wrap="square" rtlCol="0">
            <a:spAutoFit/>
          </a:bodyPr>
          <a:lstStyle/>
          <a:p>
            <a:endParaRPr lang="en-GB"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C866A-AAB8-34D9-1E45-6C779E0FE81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E76460A-345C-E37E-D02D-5419348433A8}"/>
              </a:ext>
            </a:extLst>
          </p:cNvPr>
          <p:cNvSpPr/>
          <p:nvPr/>
        </p:nvSpPr>
        <p:spPr>
          <a:xfrm>
            <a:off x="848718" y="431106"/>
            <a:ext cx="4548088" cy="475258"/>
          </a:xfrm>
          <a:prstGeom prst="rect">
            <a:avLst/>
          </a:prstGeom>
          <a:noFill/>
          <a:ln/>
        </p:spPr>
        <p:txBody>
          <a:bodyPr wrap="none" lIns="0" tIns="0" rIns="0" bIns="0" rtlCol="0" anchor="t"/>
          <a:lstStyle/>
          <a:p>
            <a:pPr>
              <a:lnSpc>
                <a:spcPts val="3708"/>
              </a:lnSpc>
            </a:pPr>
            <a:r>
              <a:rPr lang="en-US" sz="2958" dirty="0">
                <a:solidFill>
                  <a:srgbClr val="2C3F42"/>
                </a:solidFill>
                <a:latin typeface="Bitter Medium" pitchFamily="34" charset="0"/>
                <a:ea typeface="Bitter Medium" pitchFamily="34" charset="-122"/>
                <a:cs typeface="Bitter Medium" pitchFamily="34" charset="-120"/>
              </a:rPr>
              <a:t>Side-by-Side Comparison</a:t>
            </a:r>
            <a:endParaRPr lang="en-US" sz="2958" dirty="0"/>
          </a:p>
        </p:txBody>
      </p:sp>
      <p:pic>
        <p:nvPicPr>
          <p:cNvPr id="3" name="Image 0" descr="preencoded.png">
            <a:extLst>
              <a:ext uri="{FF2B5EF4-FFF2-40B4-BE49-F238E27FC236}">
                <a16:creationId xmlns:a16="http://schemas.microsoft.com/office/drawing/2014/main" id="{D58BC7BF-1548-46D8-2A78-2C2352802407}"/>
              </a:ext>
            </a:extLst>
          </p:cNvPr>
          <p:cNvPicPr>
            <a:picLocks noChangeAspect="1"/>
          </p:cNvPicPr>
          <p:nvPr/>
        </p:nvPicPr>
        <p:blipFill>
          <a:blip r:embed="rId3"/>
          <a:stretch>
            <a:fillRect/>
          </a:stretch>
        </p:blipFill>
        <p:spPr>
          <a:xfrm>
            <a:off x="848718" y="1227535"/>
            <a:ext cx="5061744" cy="5061744"/>
          </a:xfrm>
          <a:prstGeom prst="rect">
            <a:avLst/>
          </a:prstGeom>
        </p:spPr>
      </p:pic>
      <p:pic>
        <p:nvPicPr>
          <p:cNvPr id="4" name="Image 1" descr="preencoded.png">
            <a:extLst>
              <a:ext uri="{FF2B5EF4-FFF2-40B4-BE49-F238E27FC236}">
                <a16:creationId xmlns:a16="http://schemas.microsoft.com/office/drawing/2014/main" id="{F535FA23-AC5D-3A61-339A-E7E50EF78BD4}"/>
              </a:ext>
            </a:extLst>
          </p:cNvPr>
          <p:cNvPicPr>
            <a:picLocks noChangeAspect="1"/>
          </p:cNvPicPr>
          <p:nvPr/>
        </p:nvPicPr>
        <p:blipFill>
          <a:blip r:embed="rId4"/>
          <a:stretch>
            <a:fillRect/>
          </a:stretch>
        </p:blipFill>
        <p:spPr>
          <a:xfrm>
            <a:off x="848718" y="1227535"/>
            <a:ext cx="5061744" cy="5061744"/>
          </a:xfrm>
          <a:prstGeom prst="rect">
            <a:avLst/>
          </a:prstGeom>
        </p:spPr>
      </p:pic>
    </p:spTree>
    <p:extLst>
      <p:ext uri="{BB962C8B-B14F-4D97-AF65-F5344CB8AC3E}">
        <p14:creationId xmlns:p14="http://schemas.microsoft.com/office/powerpoint/2010/main" val="18708518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33492" y="871836"/>
            <a:ext cx="4725492"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Key Takeaway</a:t>
            </a:r>
            <a:endParaRPr lang="en-US" sz="3708" dirty="0"/>
          </a:p>
        </p:txBody>
      </p:sp>
      <p:sp>
        <p:nvSpPr>
          <p:cNvPr id="4" name="Text 1"/>
          <p:cNvSpPr/>
          <p:nvPr/>
        </p:nvSpPr>
        <p:spPr>
          <a:xfrm>
            <a:off x="5516960" y="1958578"/>
            <a:ext cx="6013549" cy="907257"/>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WD-40 doesn't just score well on engagement surveys — it has built a culture that makes the Q12 questions feel like natural outcomes, not targets to chase.</a:t>
            </a:r>
            <a:endParaRPr lang="en-US" sz="1458" dirty="0"/>
          </a:p>
        </p:txBody>
      </p:sp>
      <p:sp>
        <p:nvSpPr>
          <p:cNvPr id="5" name="Shape 2"/>
          <p:cNvSpPr/>
          <p:nvPr/>
        </p:nvSpPr>
        <p:spPr>
          <a:xfrm>
            <a:off x="5233492" y="1745953"/>
            <a:ext cx="25400" cy="1332508"/>
          </a:xfrm>
          <a:prstGeom prst="rect">
            <a:avLst/>
          </a:prstGeom>
          <a:solidFill>
            <a:srgbClr val="D2600F"/>
          </a:solidFill>
          <a:ln/>
        </p:spPr>
        <p:txBody>
          <a:bodyPr/>
          <a:lstStyle/>
          <a:p>
            <a:endParaRPr lang="en-GB" sz="1500"/>
          </a:p>
        </p:txBody>
      </p:sp>
      <p:sp>
        <p:nvSpPr>
          <p:cNvPr id="6" name="Shape 3"/>
          <p:cNvSpPr/>
          <p:nvPr/>
        </p:nvSpPr>
        <p:spPr>
          <a:xfrm>
            <a:off x="5233492" y="3291086"/>
            <a:ext cx="3053953" cy="1404243"/>
          </a:xfrm>
          <a:prstGeom prst="roundRect">
            <a:avLst>
              <a:gd name="adj" fmla="val 5654"/>
            </a:avLst>
          </a:prstGeom>
          <a:solidFill>
            <a:srgbClr val="FCE2CF"/>
          </a:solidFill>
          <a:ln w="7620">
            <a:solidFill>
              <a:srgbClr val="E2C8B5"/>
            </a:solidFill>
            <a:prstDash val="solid"/>
          </a:ln>
        </p:spPr>
        <p:txBody>
          <a:bodyPr/>
          <a:lstStyle/>
          <a:p>
            <a:endParaRPr lang="en-GB" sz="1500"/>
          </a:p>
        </p:txBody>
      </p:sp>
      <p:sp>
        <p:nvSpPr>
          <p:cNvPr id="7" name="Text 4"/>
          <p:cNvSpPr/>
          <p:nvPr/>
        </p:nvSpPr>
        <p:spPr>
          <a:xfrm>
            <a:off x="5428854" y="3486448"/>
            <a:ext cx="2362696" cy="295275"/>
          </a:xfrm>
          <a:prstGeom prst="rect">
            <a:avLst/>
          </a:prstGeom>
          <a:noFill/>
          <a:ln/>
        </p:spPr>
        <p:txBody>
          <a:bodyPr wrap="none" lIns="0" tIns="0" rIns="0" bIns="0" rtlCol="0" anchor="t"/>
          <a:lstStyle/>
          <a:p>
            <a:pPr>
              <a:lnSpc>
                <a:spcPts val="2292"/>
              </a:lnSpc>
            </a:pPr>
            <a:r>
              <a:rPr lang="en-US" sz="1833" dirty="0">
                <a:solidFill>
                  <a:srgbClr val="2B2E3C"/>
                </a:solidFill>
                <a:latin typeface="Bitter Medium" pitchFamily="34" charset="0"/>
                <a:ea typeface="Bitter Medium" pitchFamily="34" charset="-122"/>
                <a:cs typeface="Bitter Medium" pitchFamily="34" charset="-120"/>
              </a:rPr>
              <a:t>93–98%</a:t>
            </a:r>
            <a:endParaRPr lang="en-US" sz="1833" dirty="0"/>
          </a:p>
        </p:txBody>
      </p:sp>
      <p:sp>
        <p:nvSpPr>
          <p:cNvPr id="8" name="Text 5"/>
          <p:cNvSpPr/>
          <p:nvPr/>
        </p:nvSpPr>
        <p:spPr>
          <a:xfrm>
            <a:off x="5428853" y="3895130"/>
            <a:ext cx="2663230" cy="604838"/>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Engagement scores sustained year after year</a:t>
            </a:r>
            <a:endParaRPr lang="en-US" sz="1458" dirty="0"/>
          </a:p>
        </p:txBody>
      </p:sp>
      <p:sp>
        <p:nvSpPr>
          <p:cNvPr id="9" name="Shape 6"/>
          <p:cNvSpPr/>
          <p:nvPr/>
        </p:nvSpPr>
        <p:spPr>
          <a:xfrm>
            <a:off x="8476457" y="3291086"/>
            <a:ext cx="3054053" cy="1404243"/>
          </a:xfrm>
          <a:prstGeom prst="roundRect">
            <a:avLst>
              <a:gd name="adj" fmla="val 5654"/>
            </a:avLst>
          </a:prstGeom>
          <a:solidFill>
            <a:srgbClr val="FCE2CF"/>
          </a:solidFill>
          <a:ln w="7620">
            <a:solidFill>
              <a:srgbClr val="E2C8B5"/>
            </a:solidFill>
            <a:prstDash val="solid"/>
          </a:ln>
        </p:spPr>
        <p:txBody>
          <a:bodyPr/>
          <a:lstStyle/>
          <a:p>
            <a:endParaRPr lang="en-GB" sz="1500"/>
          </a:p>
        </p:txBody>
      </p:sp>
      <p:sp>
        <p:nvSpPr>
          <p:cNvPr id="10" name="Text 7"/>
          <p:cNvSpPr/>
          <p:nvPr/>
        </p:nvSpPr>
        <p:spPr>
          <a:xfrm>
            <a:off x="8671819" y="3486448"/>
            <a:ext cx="2362696" cy="295275"/>
          </a:xfrm>
          <a:prstGeom prst="rect">
            <a:avLst/>
          </a:prstGeom>
          <a:noFill/>
          <a:ln/>
        </p:spPr>
        <p:txBody>
          <a:bodyPr wrap="none" lIns="0" tIns="0" rIns="0" bIns="0" rtlCol="0" anchor="t"/>
          <a:lstStyle/>
          <a:p>
            <a:pPr>
              <a:lnSpc>
                <a:spcPts val="2292"/>
              </a:lnSpc>
            </a:pPr>
            <a:r>
              <a:rPr lang="en-US" sz="1833" dirty="0">
                <a:solidFill>
                  <a:srgbClr val="2B2E3C"/>
                </a:solidFill>
                <a:latin typeface="Bitter Medium" pitchFamily="34" charset="0"/>
                <a:ea typeface="Bitter Medium" pitchFamily="34" charset="-122"/>
                <a:cs typeface="Bitter Medium" pitchFamily="34" charset="-120"/>
              </a:rPr>
              <a:t>Q12 Aligned</a:t>
            </a:r>
            <a:endParaRPr lang="en-US" sz="1833" dirty="0"/>
          </a:p>
        </p:txBody>
      </p:sp>
      <p:sp>
        <p:nvSpPr>
          <p:cNvPr id="11" name="Text 8"/>
          <p:cNvSpPr/>
          <p:nvPr/>
        </p:nvSpPr>
        <p:spPr>
          <a:xfrm>
            <a:off x="8671819" y="3895130"/>
            <a:ext cx="2663329" cy="604838"/>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Covers all 12 Gallup drivers organically</a:t>
            </a:r>
            <a:endParaRPr lang="en-US" sz="1458" dirty="0"/>
          </a:p>
        </p:txBody>
      </p:sp>
      <p:sp>
        <p:nvSpPr>
          <p:cNvPr id="12" name="Shape 9"/>
          <p:cNvSpPr/>
          <p:nvPr/>
        </p:nvSpPr>
        <p:spPr>
          <a:xfrm>
            <a:off x="5233492" y="4884341"/>
            <a:ext cx="6297018" cy="1101824"/>
          </a:xfrm>
          <a:prstGeom prst="roundRect">
            <a:avLst>
              <a:gd name="adj" fmla="val 7205"/>
            </a:avLst>
          </a:prstGeom>
          <a:solidFill>
            <a:srgbClr val="FCE2CF"/>
          </a:solidFill>
          <a:ln w="7620">
            <a:solidFill>
              <a:srgbClr val="E2C8B5"/>
            </a:solidFill>
            <a:prstDash val="solid"/>
          </a:ln>
        </p:spPr>
        <p:txBody>
          <a:bodyPr/>
          <a:lstStyle/>
          <a:p>
            <a:endParaRPr lang="en-GB" sz="1500"/>
          </a:p>
        </p:txBody>
      </p:sp>
      <p:sp>
        <p:nvSpPr>
          <p:cNvPr id="13" name="Text 10"/>
          <p:cNvSpPr/>
          <p:nvPr/>
        </p:nvSpPr>
        <p:spPr>
          <a:xfrm>
            <a:off x="5428854" y="5079703"/>
            <a:ext cx="2362696" cy="295275"/>
          </a:xfrm>
          <a:prstGeom prst="rect">
            <a:avLst/>
          </a:prstGeom>
          <a:noFill/>
          <a:ln/>
        </p:spPr>
        <p:txBody>
          <a:bodyPr wrap="none" lIns="0" tIns="0" rIns="0" bIns="0" rtlCol="0" anchor="t"/>
          <a:lstStyle/>
          <a:p>
            <a:pPr>
              <a:lnSpc>
                <a:spcPts val="2292"/>
              </a:lnSpc>
            </a:pPr>
            <a:r>
              <a:rPr lang="en-US" sz="1833" dirty="0">
                <a:solidFill>
                  <a:srgbClr val="2B2E3C"/>
                </a:solidFill>
                <a:latin typeface="Bitter Medium" pitchFamily="34" charset="0"/>
                <a:ea typeface="Bitter Medium" pitchFamily="34" charset="-122"/>
                <a:cs typeface="Bitter Medium" pitchFamily="34" charset="-120"/>
              </a:rPr>
              <a:t>Culture First</a:t>
            </a:r>
            <a:endParaRPr lang="en-US" sz="1833" dirty="0"/>
          </a:p>
        </p:txBody>
      </p:sp>
      <p:sp>
        <p:nvSpPr>
          <p:cNvPr id="14" name="Text 11"/>
          <p:cNvSpPr/>
          <p:nvPr/>
        </p:nvSpPr>
        <p:spPr>
          <a:xfrm>
            <a:off x="5428854" y="5488385"/>
            <a:ext cx="5906294" cy="302419"/>
          </a:xfrm>
          <a:prstGeom prst="rect">
            <a:avLst/>
          </a:prstGeom>
          <a:noFill/>
          <a:ln/>
        </p:spPr>
        <p:txBody>
          <a:bodyPr wrap="non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Values and belonging precede performance</a:t>
            </a:r>
            <a:endParaRPr lang="en-US" sz="1458"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FDA8A-A553-8925-DA57-7506B4EB977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53D278B-6C1C-4A0E-4C35-4A33B46BF4E4}"/>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A831AE3D-871F-84F4-7327-0402B076EB3E}"/>
              </a:ext>
            </a:extLst>
          </p:cNvPr>
          <p:cNvSpPr txBox="1">
            <a:spLocks/>
          </p:cNvSpPr>
          <p:nvPr/>
        </p:nvSpPr>
        <p:spPr bwMode="auto">
          <a:xfrm>
            <a:off x="1327371" y="2885574"/>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25F4924A-52B8-E1C4-0D56-7F3D597B48AB}"/>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pic>
        <p:nvPicPr>
          <p:cNvPr id="6" name="Picture 5">
            <a:extLst>
              <a:ext uri="{FF2B5EF4-FFF2-40B4-BE49-F238E27FC236}">
                <a16:creationId xmlns:a16="http://schemas.microsoft.com/office/drawing/2014/main" id="{33D7261E-BDBC-E350-FC5F-90B6D67FAF8F}"/>
              </a:ext>
            </a:extLst>
          </p:cNvPr>
          <p:cNvPicPr>
            <a:picLocks noChangeAspect="1"/>
          </p:cNvPicPr>
          <p:nvPr/>
        </p:nvPicPr>
        <p:blipFill>
          <a:blip r:embed="rId3"/>
          <a:stretch>
            <a:fillRect/>
          </a:stretch>
        </p:blipFill>
        <p:spPr>
          <a:xfrm>
            <a:off x="254740" y="343516"/>
            <a:ext cx="11795831" cy="6170967"/>
          </a:xfrm>
          <a:prstGeom prst="rect">
            <a:avLst/>
          </a:prstGeom>
        </p:spPr>
      </p:pic>
    </p:spTree>
    <p:extLst>
      <p:ext uri="{BB962C8B-B14F-4D97-AF65-F5344CB8AC3E}">
        <p14:creationId xmlns:p14="http://schemas.microsoft.com/office/powerpoint/2010/main" val="31596717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0F1D9-2DBE-84AF-28B5-1B676F9784F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FBFC3A0-EA09-10BA-800D-88B6E5FE8058}"/>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F170A89B-AE29-77FC-8534-55B75F32C3BC}"/>
              </a:ext>
            </a:extLst>
          </p:cNvPr>
          <p:cNvSpPr txBox="1">
            <a:spLocks/>
          </p:cNvSpPr>
          <p:nvPr/>
        </p:nvSpPr>
        <p:spPr bwMode="auto">
          <a:xfrm>
            <a:off x="1327371" y="2885574"/>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3418D44A-387B-345E-BCA4-D718086B6923}"/>
              </a:ext>
            </a:extLst>
          </p:cNvPr>
          <p:cNvSpPr txBox="1">
            <a:spLocks/>
          </p:cNvSpPr>
          <p:nvPr/>
        </p:nvSpPr>
        <p:spPr>
          <a:xfrm>
            <a:off x="987423" y="2885574"/>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BREAK</a:t>
            </a:r>
          </a:p>
        </p:txBody>
      </p:sp>
    </p:spTree>
    <p:extLst>
      <p:ext uri="{BB962C8B-B14F-4D97-AF65-F5344CB8AC3E}">
        <p14:creationId xmlns:p14="http://schemas.microsoft.com/office/powerpoint/2010/main" val="2427505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E2832"/>
        </a:solidFill>
        <a:effectLst/>
      </p:bgPr>
    </p:bg>
    <p:spTree>
      <p:nvGrpSpPr>
        <p:cNvPr id="1" name=""/>
        <p:cNvGrpSpPr/>
        <p:nvPr/>
      </p:nvGrpSpPr>
      <p:grpSpPr>
        <a:xfrm>
          <a:off x="0" y="0"/>
          <a:ext cx="0" cy="0"/>
          <a:chOff x="0" y="0"/>
          <a:chExt cx="0" cy="0"/>
        </a:xfrm>
      </p:grpSpPr>
      <p:sp>
        <p:nvSpPr>
          <p:cNvPr id="2" name="Shape 0"/>
          <p:cNvSpPr/>
          <p:nvPr/>
        </p:nvSpPr>
        <p:spPr>
          <a:xfrm>
            <a:off x="0" y="0"/>
            <a:ext cx="12192000" cy="73152"/>
          </a:xfrm>
          <a:prstGeom prst="rect">
            <a:avLst/>
          </a:prstGeom>
          <a:solidFill>
            <a:srgbClr val="0D9488"/>
          </a:solidFill>
          <a:ln/>
        </p:spPr>
        <p:txBody>
          <a:bodyPr/>
          <a:lstStyle/>
          <a:p>
            <a:pPr defTabSz="1219170"/>
            <a:endParaRPr lang="en-US" sz="2400">
              <a:solidFill>
                <a:prstClr val="black"/>
              </a:solidFill>
              <a:latin typeface="Calibri" panose="020F0502020204030204"/>
            </a:endParaRPr>
          </a:p>
        </p:txBody>
      </p:sp>
      <p:sp>
        <p:nvSpPr>
          <p:cNvPr id="3" name="Text 1"/>
          <p:cNvSpPr/>
          <p:nvPr/>
        </p:nvSpPr>
        <p:spPr>
          <a:xfrm>
            <a:off x="975360" y="670560"/>
            <a:ext cx="10241280" cy="487680"/>
          </a:xfrm>
          <a:prstGeom prst="rect">
            <a:avLst/>
          </a:prstGeom>
          <a:noFill/>
          <a:ln/>
        </p:spPr>
        <p:txBody>
          <a:bodyPr wrap="square" rtlCol="0" anchor="ctr"/>
          <a:lstStyle/>
          <a:p>
            <a:pPr defTabSz="1219170"/>
            <a:r>
              <a:rPr lang="en-US" sz="1600" b="1" kern="0" spc="800" dirty="0">
                <a:solidFill>
                  <a:srgbClr val="0D9488"/>
                </a:solidFill>
                <a:latin typeface="Arial" pitchFamily="34" charset="0"/>
                <a:ea typeface="Arial" pitchFamily="34" charset="-122"/>
                <a:cs typeface="Arial" pitchFamily="34" charset="-120"/>
              </a:rPr>
              <a:t>QFOCUS — PERSONAL</a:t>
            </a:r>
            <a:endParaRPr lang="en-US" sz="1600" dirty="0">
              <a:solidFill>
                <a:prstClr val="black"/>
              </a:solidFill>
              <a:latin typeface="Calibri" panose="020F0502020204030204"/>
            </a:endParaRPr>
          </a:p>
        </p:txBody>
      </p:sp>
      <p:sp>
        <p:nvSpPr>
          <p:cNvPr id="4" name="Text 2"/>
          <p:cNvSpPr/>
          <p:nvPr/>
        </p:nvSpPr>
        <p:spPr>
          <a:xfrm>
            <a:off x="975360" y="1463040"/>
            <a:ext cx="10241280" cy="3901440"/>
          </a:xfrm>
          <a:prstGeom prst="rect">
            <a:avLst/>
          </a:prstGeom>
          <a:noFill/>
          <a:ln/>
        </p:spPr>
        <p:txBody>
          <a:bodyPr wrap="square" rtlCol="0" anchor="ctr"/>
          <a:lstStyle/>
          <a:p>
            <a:pPr defTabSz="1219170"/>
            <a:r>
              <a:rPr lang="en-US" sz="4267" b="1" dirty="0">
                <a:solidFill>
                  <a:prstClr val="white"/>
                </a:solidFill>
                <a:latin typeface="Avenir Next" panose="020B0503020202020204" pitchFamily="34" charset="0"/>
                <a:ea typeface="Georgia" pitchFamily="34" charset="-122"/>
                <a:cs typeface="Georgia" pitchFamily="34" charset="-120"/>
              </a:rPr>
              <a:t>I do what I say I’ll do.</a:t>
            </a:r>
            <a:r>
              <a:rPr lang="en-US" sz="4267" b="1" dirty="0">
                <a:solidFill>
                  <a:prstClr val="white"/>
                </a:solidFill>
                <a:latin typeface="Avenir Next" panose="020B0503020202020204" pitchFamily="34" charset="0"/>
              </a:rPr>
              <a:t> </a:t>
            </a:r>
            <a:r>
              <a:rPr lang="en-US" sz="4267" b="1">
                <a:solidFill>
                  <a:prstClr val="white"/>
                </a:solidFill>
                <a:latin typeface="Avenir Next" panose="020B0503020202020204" pitchFamily="34" charset="0"/>
                <a:ea typeface="Georgia" pitchFamily="34" charset="-122"/>
                <a:cs typeface="Georgia" pitchFamily="34" charset="-120"/>
              </a:rPr>
              <a:t>When </a:t>
            </a:r>
            <a:r>
              <a:rPr lang="en-US" sz="4267" b="1" dirty="0">
                <a:solidFill>
                  <a:prstClr val="white"/>
                </a:solidFill>
                <a:latin typeface="Avenir Next" panose="020B0503020202020204" pitchFamily="34" charset="0"/>
                <a:ea typeface="Georgia" pitchFamily="34" charset="-122"/>
                <a:cs typeface="Georgia" pitchFamily="34" charset="-120"/>
              </a:rPr>
              <a:t>I don’t, I own </a:t>
            </a:r>
            <a:r>
              <a:rPr lang="en-US" sz="4267" b="1">
                <a:solidFill>
                  <a:prstClr val="white"/>
                </a:solidFill>
                <a:latin typeface="Avenir Next" panose="020B0503020202020204" pitchFamily="34" charset="0"/>
                <a:ea typeface="Georgia" pitchFamily="34" charset="-122"/>
                <a:cs typeface="Georgia" pitchFamily="34" charset="-120"/>
              </a:rPr>
              <a:t>it – no </a:t>
            </a:r>
            <a:r>
              <a:rPr lang="en-US" sz="4267" b="1" dirty="0">
                <a:solidFill>
                  <a:prstClr val="white"/>
                </a:solidFill>
                <a:latin typeface="Avenir Next" panose="020B0503020202020204" pitchFamily="34" charset="0"/>
                <a:ea typeface="Georgia" pitchFamily="34" charset="-122"/>
                <a:cs typeface="Georgia" pitchFamily="34" charset="-120"/>
              </a:rPr>
              <a:t>excuses, no </a:t>
            </a:r>
            <a:r>
              <a:rPr lang="en-US" sz="4267" b="1">
                <a:solidFill>
                  <a:prstClr val="white"/>
                </a:solidFill>
                <a:latin typeface="Avenir Next" panose="020B0503020202020204" pitchFamily="34" charset="0"/>
                <a:ea typeface="Georgia" pitchFamily="34" charset="-122"/>
                <a:cs typeface="Georgia" pitchFamily="34" charset="-120"/>
              </a:rPr>
              <a:t>finger-pointing, no </a:t>
            </a:r>
            <a:r>
              <a:rPr lang="en-US" sz="4267" b="1" dirty="0">
                <a:solidFill>
                  <a:prstClr val="white"/>
                </a:solidFill>
                <a:latin typeface="Avenir Next" panose="020B0503020202020204" pitchFamily="34" charset="0"/>
                <a:ea typeface="Georgia" pitchFamily="34" charset="-122"/>
                <a:cs typeface="Georgia" pitchFamily="34" charset="-120"/>
              </a:rPr>
              <a:t>going quiet.</a:t>
            </a:r>
            <a:endParaRPr lang="en-US" sz="4267" b="1" dirty="0">
              <a:solidFill>
                <a:prstClr val="white"/>
              </a:solidFill>
              <a:latin typeface="Avenir Next" panose="020B0503020202020204" pitchFamily="34" charset="0"/>
            </a:endParaRPr>
          </a:p>
        </p:txBody>
      </p:sp>
      <p:sp>
        <p:nvSpPr>
          <p:cNvPr id="5" name="Text 3"/>
          <p:cNvSpPr/>
          <p:nvPr/>
        </p:nvSpPr>
        <p:spPr>
          <a:xfrm>
            <a:off x="975360" y="5608320"/>
            <a:ext cx="10241280" cy="609600"/>
          </a:xfrm>
          <a:prstGeom prst="rect">
            <a:avLst/>
          </a:prstGeom>
          <a:noFill/>
          <a:ln/>
        </p:spPr>
        <p:txBody>
          <a:bodyPr wrap="square" rtlCol="0" anchor="ctr"/>
          <a:lstStyle/>
          <a:p>
            <a:pPr defTabSz="1219170"/>
            <a:r>
              <a:rPr lang="en-US" sz="1867" i="1" dirty="0">
                <a:solidFill>
                  <a:srgbClr val="8A9BAE"/>
                </a:solidFill>
                <a:latin typeface="Arial" pitchFamily="34" charset="0"/>
                <a:ea typeface="Arial" pitchFamily="34" charset="-122"/>
                <a:cs typeface="Arial" pitchFamily="34" charset="-120"/>
              </a:rPr>
              <a:t>What questions does this raise for you?</a:t>
            </a:r>
            <a:endParaRPr lang="en-US" sz="1867" dirty="0">
              <a:solidFill>
                <a:prstClr val="black"/>
              </a:solidFill>
              <a:latin typeface="Calibri" panose="020F0502020204030204"/>
            </a:endParaRPr>
          </a:p>
        </p:txBody>
      </p:sp>
      <p:sp>
        <p:nvSpPr>
          <p:cNvPr id="6" name="Shape 4"/>
          <p:cNvSpPr/>
          <p:nvPr/>
        </p:nvSpPr>
        <p:spPr>
          <a:xfrm>
            <a:off x="0" y="6784848"/>
            <a:ext cx="12192000" cy="73152"/>
          </a:xfrm>
          <a:prstGeom prst="rect">
            <a:avLst/>
          </a:prstGeom>
          <a:solidFill>
            <a:srgbClr val="0D9488"/>
          </a:solidFill>
          <a:ln/>
        </p:spPr>
        <p:txBody>
          <a:bodyPr/>
          <a:lstStyle/>
          <a:p>
            <a:pPr defTabSz="1219170"/>
            <a:endParaRPr lang="en-US" sz="2400">
              <a:solidFill>
                <a:prstClr val="black"/>
              </a:solidFill>
              <a:latin typeface="Calibri" panose="020F0502020204030204"/>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E2832"/>
        </a:solidFill>
        <a:effectLst/>
      </p:bgPr>
    </p:bg>
    <p:spTree>
      <p:nvGrpSpPr>
        <p:cNvPr id="1" name=""/>
        <p:cNvGrpSpPr/>
        <p:nvPr/>
      </p:nvGrpSpPr>
      <p:grpSpPr>
        <a:xfrm>
          <a:off x="0" y="0"/>
          <a:ext cx="0" cy="0"/>
          <a:chOff x="0" y="0"/>
          <a:chExt cx="0" cy="0"/>
        </a:xfrm>
      </p:grpSpPr>
      <p:sp>
        <p:nvSpPr>
          <p:cNvPr id="2" name="Shape 0"/>
          <p:cNvSpPr/>
          <p:nvPr/>
        </p:nvSpPr>
        <p:spPr>
          <a:xfrm>
            <a:off x="0" y="0"/>
            <a:ext cx="12192000" cy="73152"/>
          </a:xfrm>
          <a:prstGeom prst="rect">
            <a:avLst/>
          </a:prstGeom>
          <a:solidFill>
            <a:srgbClr val="0D9488"/>
          </a:solidFill>
          <a:ln/>
        </p:spPr>
        <p:txBody>
          <a:bodyPr/>
          <a:lstStyle/>
          <a:p>
            <a:pPr defTabSz="1219170"/>
            <a:endParaRPr lang="en-US" sz="2400">
              <a:solidFill>
                <a:prstClr val="black"/>
              </a:solidFill>
              <a:latin typeface="Calibri" panose="020F0502020204030204"/>
            </a:endParaRPr>
          </a:p>
        </p:txBody>
      </p:sp>
      <p:sp>
        <p:nvSpPr>
          <p:cNvPr id="3" name="Text 1"/>
          <p:cNvSpPr/>
          <p:nvPr/>
        </p:nvSpPr>
        <p:spPr>
          <a:xfrm>
            <a:off x="975360" y="670560"/>
            <a:ext cx="10241280" cy="487680"/>
          </a:xfrm>
          <a:prstGeom prst="rect">
            <a:avLst/>
          </a:prstGeom>
          <a:noFill/>
          <a:ln/>
        </p:spPr>
        <p:txBody>
          <a:bodyPr wrap="square" rtlCol="0" anchor="ctr"/>
          <a:lstStyle/>
          <a:p>
            <a:pPr defTabSz="1219170"/>
            <a:r>
              <a:rPr lang="en-US" sz="1600" b="1" kern="0" spc="800" dirty="0">
                <a:solidFill>
                  <a:srgbClr val="0D9488"/>
                </a:solidFill>
                <a:latin typeface="Arial" pitchFamily="34" charset="0"/>
                <a:ea typeface="Arial" pitchFamily="34" charset="-122"/>
                <a:cs typeface="Arial" pitchFamily="34" charset="-120"/>
              </a:rPr>
              <a:t>QFOCUS — MY TEAM</a:t>
            </a:r>
            <a:endParaRPr lang="en-US" sz="1600" dirty="0">
              <a:solidFill>
                <a:prstClr val="black"/>
              </a:solidFill>
              <a:latin typeface="Calibri" panose="020F0502020204030204"/>
            </a:endParaRPr>
          </a:p>
        </p:txBody>
      </p:sp>
      <p:sp>
        <p:nvSpPr>
          <p:cNvPr id="4" name="Text 2"/>
          <p:cNvSpPr/>
          <p:nvPr/>
        </p:nvSpPr>
        <p:spPr>
          <a:xfrm>
            <a:off x="975360" y="1463040"/>
            <a:ext cx="10241280" cy="3901440"/>
          </a:xfrm>
          <a:prstGeom prst="rect">
            <a:avLst/>
          </a:prstGeom>
          <a:noFill/>
          <a:ln/>
        </p:spPr>
        <p:txBody>
          <a:bodyPr wrap="square" rtlCol="0" anchor="ctr"/>
          <a:lstStyle/>
          <a:p>
            <a:pPr defTabSz="1219170"/>
            <a:r>
              <a:rPr lang="en-US" sz="4267" b="1" dirty="0">
                <a:solidFill>
                  <a:prstClr val="white"/>
                </a:solidFill>
                <a:latin typeface="Avenir Next" panose="020B0503020202020204" pitchFamily="34" charset="0"/>
                <a:ea typeface="Georgia" pitchFamily="34" charset="-122"/>
                <a:cs typeface="Georgia" pitchFamily="34" charset="-120"/>
              </a:rPr>
              <a:t>My team does what they say they’ll do. When they don’t, they own it –</a:t>
            </a:r>
            <a:endParaRPr lang="en-US" sz="4267" b="1" dirty="0">
              <a:solidFill>
                <a:prstClr val="white"/>
              </a:solidFill>
              <a:latin typeface="Avenir Next" panose="020B0503020202020204" pitchFamily="34" charset="0"/>
            </a:endParaRPr>
          </a:p>
          <a:p>
            <a:pPr defTabSz="1219170"/>
            <a:r>
              <a:rPr lang="en-US" sz="4267" b="1" dirty="0">
                <a:solidFill>
                  <a:prstClr val="white"/>
                </a:solidFill>
                <a:latin typeface="Avenir Next" panose="020B0503020202020204" pitchFamily="34" charset="0"/>
                <a:ea typeface="Georgia" pitchFamily="34" charset="-122"/>
                <a:cs typeface="Georgia" pitchFamily="34" charset="-120"/>
              </a:rPr>
              <a:t>no excuses, no finger-pointing,</a:t>
            </a:r>
            <a:endParaRPr lang="en-US" sz="4267" b="1" dirty="0">
              <a:solidFill>
                <a:prstClr val="white"/>
              </a:solidFill>
              <a:latin typeface="Avenir Next" panose="020B0503020202020204" pitchFamily="34" charset="0"/>
            </a:endParaRPr>
          </a:p>
          <a:p>
            <a:pPr defTabSz="1219170"/>
            <a:r>
              <a:rPr lang="en-US" sz="4267" b="1" dirty="0">
                <a:solidFill>
                  <a:prstClr val="white"/>
                </a:solidFill>
                <a:latin typeface="Avenir Next" panose="020B0503020202020204" pitchFamily="34" charset="0"/>
                <a:ea typeface="Georgia" pitchFamily="34" charset="-122"/>
                <a:cs typeface="Georgia" pitchFamily="34" charset="-120"/>
              </a:rPr>
              <a:t>no going quiet.</a:t>
            </a:r>
            <a:endParaRPr lang="en-US" sz="4267" b="1" dirty="0">
              <a:solidFill>
                <a:prstClr val="white"/>
              </a:solidFill>
              <a:latin typeface="Avenir Next" panose="020B0503020202020204" pitchFamily="34" charset="0"/>
            </a:endParaRPr>
          </a:p>
        </p:txBody>
      </p:sp>
      <p:sp>
        <p:nvSpPr>
          <p:cNvPr id="5" name="Text 3"/>
          <p:cNvSpPr/>
          <p:nvPr/>
        </p:nvSpPr>
        <p:spPr>
          <a:xfrm>
            <a:off x="975360" y="5608320"/>
            <a:ext cx="10241280" cy="609600"/>
          </a:xfrm>
          <a:prstGeom prst="rect">
            <a:avLst/>
          </a:prstGeom>
          <a:noFill/>
          <a:ln/>
        </p:spPr>
        <p:txBody>
          <a:bodyPr wrap="square" rtlCol="0" anchor="ctr"/>
          <a:lstStyle/>
          <a:p>
            <a:pPr defTabSz="1219170"/>
            <a:r>
              <a:rPr lang="en-US" sz="1867" i="1" dirty="0">
                <a:solidFill>
                  <a:srgbClr val="8A9BAE"/>
                </a:solidFill>
                <a:latin typeface="Arial" pitchFamily="34" charset="0"/>
                <a:ea typeface="Arial" pitchFamily="34" charset="-122"/>
                <a:cs typeface="Arial" pitchFamily="34" charset="-120"/>
              </a:rPr>
              <a:t>What questions does this raise for you?</a:t>
            </a:r>
            <a:endParaRPr lang="en-US" sz="1867" dirty="0">
              <a:solidFill>
                <a:prstClr val="black"/>
              </a:solidFill>
              <a:latin typeface="Calibri" panose="020F0502020204030204"/>
            </a:endParaRPr>
          </a:p>
        </p:txBody>
      </p:sp>
      <p:sp>
        <p:nvSpPr>
          <p:cNvPr id="6" name="Shape 4"/>
          <p:cNvSpPr/>
          <p:nvPr/>
        </p:nvSpPr>
        <p:spPr>
          <a:xfrm>
            <a:off x="0" y="6784848"/>
            <a:ext cx="12192000" cy="73152"/>
          </a:xfrm>
          <a:prstGeom prst="rect">
            <a:avLst/>
          </a:prstGeom>
          <a:solidFill>
            <a:srgbClr val="0D9488"/>
          </a:solidFill>
          <a:ln/>
        </p:spPr>
        <p:txBody>
          <a:bodyPr/>
          <a:lstStyle/>
          <a:p>
            <a:pPr defTabSz="1219170"/>
            <a:endParaRPr lang="en-US" sz="2400">
              <a:solidFill>
                <a:prstClr val="black"/>
              </a:solidFill>
              <a:latin typeface="Calibri" panose="020F0502020204030204"/>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718F8-30A5-B666-86C6-D96FA9B4C43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11AC657-9CA2-BC19-8B05-5431FBB4B223}"/>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82DE9E7F-7D04-62DD-9E3D-C63F5776DF00}"/>
              </a:ext>
            </a:extLst>
          </p:cNvPr>
          <p:cNvSpPr txBox="1">
            <a:spLocks/>
          </p:cNvSpPr>
          <p:nvPr/>
        </p:nvSpPr>
        <p:spPr bwMode="auto">
          <a:xfrm>
            <a:off x="1327371" y="2885574"/>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Exercise: </a:t>
            </a:r>
            <a:r>
              <a:rPr lang="en-GB" dirty="0"/>
              <a:t>What are your best three questions based on this statement?</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DC8B3F25-067E-6C11-85F4-8F235D325F32}"/>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594722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CA519-2484-AEA7-07F0-104AE462DF0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7103FF1-E4A5-0AE9-F0C2-330A48E79AC4}"/>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B2176D81-A396-5AF1-E506-9B3CABB50096}"/>
              </a:ext>
            </a:extLst>
          </p:cNvPr>
          <p:cNvSpPr txBox="1">
            <a:spLocks/>
          </p:cNvSpPr>
          <p:nvPr/>
        </p:nvSpPr>
        <p:spPr bwMode="auto">
          <a:xfrm>
            <a:off x="762000" y="2885574"/>
            <a:ext cx="10934700"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How to: </a:t>
            </a:r>
            <a:r>
              <a:rPr lang="en-GB" dirty="0"/>
              <a:t>Building a culture of self-accountability</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9863ACDD-95D7-43BF-1BB3-CEE4365E4173}"/>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40124794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33492" y="2242939"/>
            <a:ext cx="6297018" cy="1181298"/>
          </a:xfrm>
          <a:prstGeom prst="rect">
            <a:avLst/>
          </a:prstGeom>
          <a:noFill/>
          <a:ln/>
        </p:spPr>
        <p:txBody>
          <a:bodyPr wrap="squar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Start with Clear Expectations and Roles</a:t>
            </a:r>
            <a:endParaRPr lang="en-US" sz="3708" dirty="0"/>
          </a:p>
        </p:txBody>
      </p:sp>
      <p:sp>
        <p:nvSpPr>
          <p:cNvPr id="4" name="Text 1"/>
          <p:cNvSpPr/>
          <p:nvPr/>
        </p:nvSpPr>
        <p:spPr>
          <a:xfrm>
            <a:off x="5233492" y="3707706"/>
            <a:ext cx="6297018" cy="907257"/>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The foundation of any high-performing team begins with clarity — ensuring every individual understands what is expected of them and the role they play within the wider organisation.</a:t>
            </a:r>
            <a:endParaRPr lang="en-US" sz="1458"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33492" y="693837"/>
            <a:ext cx="6297018" cy="1181298"/>
          </a:xfrm>
          <a:prstGeom prst="rect">
            <a:avLst/>
          </a:prstGeom>
          <a:noFill/>
          <a:ln/>
        </p:spPr>
        <p:txBody>
          <a:bodyPr wrap="squar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Building a Culture of Openness</a:t>
            </a:r>
            <a:endParaRPr lang="en-US" sz="3708" dirty="0"/>
          </a:p>
        </p:txBody>
      </p:sp>
      <p:sp>
        <p:nvSpPr>
          <p:cNvPr id="4" name="Shape 1"/>
          <p:cNvSpPr/>
          <p:nvPr/>
        </p:nvSpPr>
        <p:spPr>
          <a:xfrm>
            <a:off x="5233492" y="2158604"/>
            <a:ext cx="6297018" cy="4005461"/>
          </a:xfrm>
          <a:prstGeom prst="roundRect">
            <a:avLst>
              <a:gd name="adj" fmla="val 1982"/>
            </a:avLst>
          </a:prstGeom>
          <a:solidFill>
            <a:srgbClr val="FCE2CF"/>
          </a:solidFill>
          <a:ln w="7620">
            <a:solidFill>
              <a:srgbClr val="E2C8B5"/>
            </a:solidFill>
            <a:prstDash val="solid"/>
          </a:ln>
        </p:spPr>
        <p:txBody>
          <a:bodyPr/>
          <a:lstStyle/>
          <a:p>
            <a:endParaRPr lang="en-GB" sz="1500"/>
          </a:p>
        </p:txBody>
      </p:sp>
      <p:sp>
        <p:nvSpPr>
          <p:cNvPr id="5" name="Shape 2"/>
          <p:cNvSpPr/>
          <p:nvPr/>
        </p:nvSpPr>
        <p:spPr>
          <a:xfrm>
            <a:off x="5239842" y="2164954"/>
            <a:ext cx="6284318" cy="1996381"/>
          </a:xfrm>
          <a:prstGeom prst="roundRect">
            <a:avLst>
              <a:gd name="adj" fmla="val 3977"/>
            </a:avLst>
          </a:prstGeom>
          <a:solidFill>
            <a:srgbClr val="FCE2CF"/>
          </a:solidFill>
          <a:ln/>
        </p:spPr>
        <p:txBody>
          <a:bodyPr/>
          <a:lstStyle/>
          <a:p>
            <a:endParaRPr lang="en-GB" sz="1500"/>
          </a:p>
        </p:txBody>
      </p:sp>
      <p:sp>
        <p:nvSpPr>
          <p:cNvPr id="6" name="Text 3"/>
          <p:cNvSpPr/>
          <p:nvPr/>
        </p:nvSpPr>
        <p:spPr>
          <a:xfrm>
            <a:off x="5428854" y="2353965"/>
            <a:ext cx="2362696" cy="295275"/>
          </a:xfrm>
          <a:prstGeom prst="rect">
            <a:avLst/>
          </a:prstGeom>
          <a:noFill/>
          <a:ln/>
        </p:spPr>
        <p:txBody>
          <a:bodyPr wrap="none" lIns="0" tIns="0" rIns="0" bIns="0" rtlCol="0" anchor="t"/>
          <a:lstStyle/>
          <a:p>
            <a:pPr>
              <a:lnSpc>
                <a:spcPts val="2292"/>
              </a:lnSpc>
            </a:pPr>
            <a:r>
              <a:rPr lang="en-US" sz="1833" dirty="0">
                <a:solidFill>
                  <a:srgbClr val="2B2E3C"/>
                </a:solidFill>
                <a:latin typeface="Bitter Medium" pitchFamily="34" charset="0"/>
                <a:ea typeface="Bitter Medium" pitchFamily="34" charset="-122"/>
                <a:cs typeface="Bitter Medium" pitchFamily="34" charset="-120"/>
              </a:rPr>
              <a:t>Lead by Example</a:t>
            </a:r>
            <a:endParaRPr lang="en-US" sz="1833" dirty="0"/>
          </a:p>
        </p:txBody>
      </p:sp>
      <p:sp>
        <p:nvSpPr>
          <p:cNvPr id="7" name="Text 4"/>
          <p:cNvSpPr/>
          <p:nvPr/>
        </p:nvSpPr>
        <p:spPr>
          <a:xfrm>
            <a:off x="5428854" y="2762647"/>
            <a:ext cx="5906294" cy="1209675"/>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Demonstrate the behaviours and standards you expect from your team. When leaders model accountability, integrity, and commitment, it sets a powerful precedent for everyone around them. Be vulnerable!</a:t>
            </a:r>
            <a:endParaRPr lang="en-US" sz="1458" dirty="0"/>
          </a:p>
        </p:txBody>
      </p:sp>
      <p:sp>
        <p:nvSpPr>
          <p:cNvPr id="8" name="Shape 5"/>
          <p:cNvSpPr/>
          <p:nvPr/>
        </p:nvSpPr>
        <p:spPr>
          <a:xfrm>
            <a:off x="5239842" y="4161334"/>
            <a:ext cx="6284318" cy="1996381"/>
          </a:xfrm>
          <a:prstGeom prst="rect">
            <a:avLst/>
          </a:prstGeom>
          <a:solidFill>
            <a:srgbClr val="FCE2CF"/>
          </a:solidFill>
          <a:ln/>
        </p:spPr>
        <p:txBody>
          <a:bodyPr/>
          <a:lstStyle/>
          <a:p>
            <a:endParaRPr lang="en-GB" sz="1500"/>
          </a:p>
        </p:txBody>
      </p:sp>
      <p:sp>
        <p:nvSpPr>
          <p:cNvPr id="9" name="Shape 6"/>
          <p:cNvSpPr/>
          <p:nvPr/>
        </p:nvSpPr>
        <p:spPr>
          <a:xfrm>
            <a:off x="5239842" y="4161333"/>
            <a:ext cx="6284318" cy="25400"/>
          </a:xfrm>
          <a:prstGeom prst="roundRect">
            <a:avLst>
              <a:gd name="adj" fmla="val 312558"/>
            </a:avLst>
          </a:prstGeom>
          <a:solidFill>
            <a:srgbClr val="E2C8B5"/>
          </a:solidFill>
          <a:ln/>
        </p:spPr>
        <p:txBody>
          <a:bodyPr/>
          <a:lstStyle/>
          <a:p>
            <a:endParaRPr lang="en-GB" sz="1500"/>
          </a:p>
        </p:txBody>
      </p:sp>
      <p:sp>
        <p:nvSpPr>
          <p:cNvPr id="10" name="Text 7"/>
          <p:cNvSpPr/>
          <p:nvPr/>
        </p:nvSpPr>
        <p:spPr>
          <a:xfrm>
            <a:off x="5428854" y="4350345"/>
            <a:ext cx="2394049" cy="295275"/>
          </a:xfrm>
          <a:prstGeom prst="rect">
            <a:avLst/>
          </a:prstGeom>
          <a:noFill/>
          <a:ln/>
        </p:spPr>
        <p:txBody>
          <a:bodyPr wrap="none" lIns="0" tIns="0" rIns="0" bIns="0" rtlCol="0" anchor="t"/>
          <a:lstStyle/>
          <a:p>
            <a:pPr>
              <a:lnSpc>
                <a:spcPts val="2292"/>
              </a:lnSpc>
            </a:pPr>
            <a:r>
              <a:rPr lang="en-US" sz="1833" dirty="0">
                <a:solidFill>
                  <a:srgbClr val="2B2E3C"/>
                </a:solidFill>
                <a:latin typeface="Bitter Medium" pitchFamily="34" charset="0"/>
                <a:ea typeface="Bitter Medium" pitchFamily="34" charset="-122"/>
                <a:cs typeface="Bitter Medium" pitchFamily="34" charset="-120"/>
              </a:rPr>
              <a:t>Communicate Openly</a:t>
            </a:r>
            <a:endParaRPr lang="en-US" sz="1833" dirty="0"/>
          </a:p>
        </p:txBody>
      </p:sp>
      <p:sp>
        <p:nvSpPr>
          <p:cNvPr id="11" name="Text 8"/>
          <p:cNvSpPr/>
          <p:nvPr/>
        </p:nvSpPr>
        <p:spPr>
          <a:xfrm>
            <a:off x="5428854" y="4759028"/>
            <a:ext cx="5906294" cy="1209675"/>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Create an environment where honest, transparent communication is the norm. Share information freely, encourage questions, and ensure every voice is heard and valued across all levels of the team.</a:t>
            </a:r>
            <a:endParaRPr lang="en-US" sz="1458"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2" y="1814216"/>
            <a:ext cx="5909369"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Reinforcing Accountability</a:t>
            </a:r>
            <a:endParaRPr lang="en-US" sz="3708" dirty="0"/>
          </a:p>
        </p:txBody>
      </p:sp>
      <p:sp>
        <p:nvSpPr>
          <p:cNvPr id="3" name="Shape 1"/>
          <p:cNvSpPr/>
          <p:nvPr/>
        </p:nvSpPr>
        <p:spPr>
          <a:xfrm>
            <a:off x="525364" y="2688332"/>
            <a:ext cx="5476181" cy="2355453"/>
          </a:xfrm>
          <a:prstGeom prst="roundRect">
            <a:avLst>
              <a:gd name="adj" fmla="val 5778"/>
            </a:avLst>
          </a:prstGeom>
          <a:solidFill>
            <a:srgbClr val="D2600F"/>
          </a:solidFill>
          <a:ln/>
        </p:spPr>
        <p:txBody>
          <a:bodyPr/>
          <a:lstStyle/>
          <a:p>
            <a:endParaRPr lang="en-GB" sz="1500"/>
          </a:p>
        </p:txBody>
      </p:sp>
      <p:sp>
        <p:nvSpPr>
          <p:cNvPr id="4" name="Text 2"/>
          <p:cNvSpPr/>
          <p:nvPr/>
        </p:nvSpPr>
        <p:spPr>
          <a:xfrm>
            <a:off x="714375" y="2877344"/>
            <a:ext cx="2838946" cy="295275"/>
          </a:xfrm>
          <a:prstGeom prst="rect">
            <a:avLst/>
          </a:prstGeom>
          <a:noFill/>
          <a:ln/>
        </p:spPr>
        <p:txBody>
          <a:bodyPr wrap="none" lIns="0" tIns="0" rIns="0" bIns="0" rtlCol="0" anchor="t"/>
          <a:lstStyle/>
          <a:p>
            <a:pPr>
              <a:lnSpc>
                <a:spcPts val="2292"/>
              </a:lnSpc>
            </a:pPr>
            <a:r>
              <a:rPr lang="en-US" sz="1833" dirty="0">
                <a:solidFill>
                  <a:srgbClr val="000000"/>
                </a:solidFill>
                <a:latin typeface="Bitter Medium" pitchFamily="34" charset="0"/>
                <a:ea typeface="Bitter Medium" pitchFamily="34" charset="-122"/>
                <a:cs typeface="Bitter Medium" pitchFamily="34" charset="-120"/>
              </a:rPr>
              <a:t>Provide Regular Feedback</a:t>
            </a:r>
            <a:endParaRPr lang="en-US" sz="1833" dirty="0"/>
          </a:p>
        </p:txBody>
      </p:sp>
      <p:sp>
        <p:nvSpPr>
          <p:cNvPr id="5" name="Text 3"/>
          <p:cNvSpPr/>
          <p:nvPr/>
        </p:nvSpPr>
        <p:spPr>
          <a:xfrm>
            <a:off x="714375" y="3361631"/>
            <a:ext cx="5098157" cy="1512094"/>
          </a:xfrm>
          <a:prstGeom prst="rect">
            <a:avLst/>
          </a:prstGeom>
          <a:noFill/>
          <a:ln/>
        </p:spPr>
        <p:txBody>
          <a:bodyPr wrap="square" lIns="0" tIns="0" rIns="0" bIns="0" rtlCol="0" anchor="t"/>
          <a:lstStyle/>
          <a:p>
            <a:pPr>
              <a:lnSpc>
                <a:spcPts val="2375"/>
              </a:lnSpc>
            </a:pPr>
            <a:r>
              <a:rPr lang="en-US" sz="1458" dirty="0">
                <a:solidFill>
                  <a:srgbClr val="000000"/>
                </a:solidFill>
                <a:latin typeface="Open Sans" pitchFamily="34" charset="0"/>
                <a:ea typeface="Open Sans" pitchFamily="34" charset="-122"/>
                <a:cs typeface="Open Sans" pitchFamily="34" charset="-120"/>
              </a:rPr>
              <a:t>Consistent, constructive feedback helps individuals understand how they are performing against expectations. Regular check-ins and honest conversations enable continuous improvement and keep everyone aligned with team goals.</a:t>
            </a:r>
            <a:endParaRPr lang="en-US" sz="1458" dirty="0"/>
          </a:p>
        </p:txBody>
      </p:sp>
      <p:sp>
        <p:nvSpPr>
          <p:cNvPr id="6" name="Text 4"/>
          <p:cNvSpPr/>
          <p:nvPr/>
        </p:nvSpPr>
        <p:spPr>
          <a:xfrm>
            <a:off x="6332935" y="2877344"/>
            <a:ext cx="4134346" cy="295275"/>
          </a:xfrm>
          <a:prstGeom prst="rect">
            <a:avLst/>
          </a:prstGeom>
          <a:noFill/>
          <a:ln/>
        </p:spPr>
        <p:txBody>
          <a:bodyPr wrap="none" lIns="0" tIns="0" rIns="0" bIns="0" rtlCol="0" anchor="t"/>
          <a:lstStyle/>
          <a:p>
            <a:pPr>
              <a:lnSpc>
                <a:spcPts val="2292"/>
              </a:lnSpc>
            </a:pPr>
            <a:r>
              <a:rPr lang="en-US" sz="1833" dirty="0">
                <a:solidFill>
                  <a:srgbClr val="2C3F42"/>
                </a:solidFill>
                <a:latin typeface="Bitter Medium" pitchFamily="34" charset="0"/>
                <a:ea typeface="Bitter Medium" pitchFamily="34" charset="-122"/>
                <a:cs typeface="Bitter Medium" pitchFamily="34" charset="-120"/>
              </a:rPr>
              <a:t>Recognise and Reward Accountability</a:t>
            </a:r>
            <a:endParaRPr lang="en-US" sz="1833" dirty="0"/>
          </a:p>
        </p:txBody>
      </p:sp>
      <p:sp>
        <p:nvSpPr>
          <p:cNvPr id="7" name="Text 5"/>
          <p:cNvSpPr/>
          <p:nvPr/>
        </p:nvSpPr>
        <p:spPr>
          <a:xfrm>
            <a:off x="6332935" y="3361631"/>
            <a:ext cx="5203924" cy="1512094"/>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Acknowledge and celebrate those who take ownership of their responsibilities. Recognising accountable behaviour — whether through formal rewards or simple praise — reinforces the values you want to embed across your team culture.</a:t>
            </a:r>
            <a:endParaRPr lang="en-US" sz="1458"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2" y="1486297"/>
            <a:ext cx="8496201" cy="590649"/>
          </a:xfrm>
          <a:prstGeom prst="rect">
            <a:avLst/>
          </a:prstGeom>
          <a:noFill/>
          <a:ln/>
        </p:spPr>
        <p:txBody>
          <a:bodyPr wrap="none" lIns="0" tIns="0" rIns="0" bIns="0" rtlCol="0" anchor="t"/>
          <a:lstStyle/>
          <a:p>
            <a:pPr>
              <a:lnSpc>
                <a:spcPts val="4625"/>
              </a:lnSpc>
            </a:pPr>
            <a:r>
              <a:rPr lang="en-US" sz="3708" dirty="0">
                <a:solidFill>
                  <a:srgbClr val="2C3F42"/>
                </a:solidFill>
                <a:latin typeface="Bitter Medium" pitchFamily="34" charset="0"/>
                <a:ea typeface="Bitter Medium" pitchFamily="34" charset="-122"/>
                <a:cs typeface="Bitter Medium" pitchFamily="34" charset="-120"/>
              </a:rPr>
              <a:t>Investing in Growth and Measurement</a:t>
            </a:r>
            <a:endParaRPr lang="en-US" sz="3708" dirty="0"/>
          </a:p>
        </p:txBody>
      </p:sp>
      <p:sp>
        <p:nvSpPr>
          <p:cNvPr id="3" name="Shape 1"/>
          <p:cNvSpPr/>
          <p:nvPr/>
        </p:nvSpPr>
        <p:spPr>
          <a:xfrm>
            <a:off x="661492" y="2454970"/>
            <a:ext cx="5339953" cy="2916634"/>
          </a:xfrm>
          <a:prstGeom prst="roundRect">
            <a:avLst>
              <a:gd name="adj" fmla="val 2722"/>
            </a:avLst>
          </a:prstGeom>
          <a:solidFill>
            <a:srgbClr val="FFF8F0"/>
          </a:solidFill>
          <a:ln w="30480">
            <a:solidFill>
              <a:srgbClr val="E2C8B5"/>
            </a:solidFill>
            <a:prstDash val="solid"/>
          </a:ln>
        </p:spPr>
        <p:txBody>
          <a:bodyPr/>
          <a:lstStyle/>
          <a:p>
            <a:endParaRPr lang="en-GB" sz="1500"/>
          </a:p>
        </p:txBody>
      </p:sp>
      <p:sp>
        <p:nvSpPr>
          <p:cNvPr id="4" name="Shape 2"/>
          <p:cNvSpPr/>
          <p:nvPr/>
        </p:nvSpPr>
        <p:spPr>
          <a:xfrm>
            <a:off x="686892" y="2480369"/>
            <a:ext cx="5289153" cy="567035"/>
          </a:xfrm>
          <a:prstGeom prst="roundRect">
            <a:avLst>
              <a:gd name="adj" fmla="val 8626"/>
            </a:avLst>
          </a:prstGeom>
          <a:solidFill>
            <a:srgbClr val="FCE2CF"/>
          </a:solidFill>
          <a:ln/>
        </p:spPr>
        <p:txBody>
          <a:bodyPr/>
          <a:lstStyle/>
          <a:p>
            <a:endParaRPr lang="en-GB" sz="1500"/>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89684" y="2618879"/>
            <a:ext cx="283468" cy="283468"/>
          </a:xfrm>
          <a:prstGeom prst="rect">
            <a:avLst/>
          </a:prstGeom>
        </p:spPr>
      </p:pic>
      <p:sp>
        <p:nvSpPr>
          <p:cNvPr id="6" name="Text 3"/>
          <p:cNvSpPr/>
          <p:nvPr/>
        </p:nvSpPr>
        <p:spPr>
          <a:xfrm>
            <a:off x="875904" y="3236417"/>
            <a:ext cx="3561258" cy="295275"/>
          </a:xfrm>
          <a:prstGeom prst="rect">
            <a:avLst/>
          </a:prstGeom>
          <a:noFill/>
          <a:ln/>
        </p:spPr>
        <p:txBody>
          <a:bodyPr wrap="none" lIns="0" tIns="0" rIns="0" bIns="0" rtlCol="0" anchor="t"/>
          <a:lstStyle/>
          <a:p>
            <a:pPr>
              <a:lnSpc>
                <a:spcPts val="2292"/>
              </a:lnSpc>
            </a:pPr>
            <a:r>
              <a:rPr lang="en-US" sz="1833" dirty="0">
                <a:solidFill>
                  <a:srgbClr val="2B2E3C"/>
                </a:solidFill>
                <a:latin typeface="Bitter Medium" pitchFamily="34" charset="0"/>
                <a:ea typeface="Bitter Medium" pitchFamily="34" charset="-122"/>
                <a:cs typeface="Bitter Medium" pitchFamily="34" charset="-120"/>
              </a:rPr>
              <a:t>Offer Training and Development</a:t>
            </a:r>
            <a:endParaRPr lang="en-US" sz="1833" dirty="0"/>
          </a:p>
        </p:txBody>
      </p:sp>
      <p:sp>
        <p:nvSpPr>
          <p:cNvPr id="7" name="Text 4"/>
          <p:cNvSpPr/>
          <p:nvPr/>
        </p:nvSpPr>
        <p:spPr>
          <a:xfrm>
            <a:off x="875903" y="3645099"/>
            <a:ext cx="4911130" cy="1512094"/>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Equip your team with the skills and knowledge they need to meet expectations and grow in their roles. Investing in development signals that you believe in their potential and are committed to their long-term success.</a:t>
            </a:r>
            <a:endParaRPr lang="en-US" sz="1458" dirty="0"/>
          </a:p>
        </p:txBody>
      </p:sp>
      <p:sp>
        <p:nvSpPr>
          <p:cNvPr id="8" name="Shape 5"/>
          <p:cNvSpPr/>
          <p:nvPr/>
        </p:nvSpPr>
        <p:spPr>
          <a:xfrm>
            <a:off x="6190457" y="2454970"/>
            <a:ext cx="5340053" cy="2916634"/>
          </a:xfrm>
          <a:prstGeom prst="roundRect">
            <a:avLst>
              <a:gd name="adj" fmla="val 2722"/>
            </a:avLst>
          </a:prstGeom>
          <a:solidFill>
            <a:srgbClr val="FFF8F0"/>
          </a:solidFill>
          <a:ln w="30480">
            <a:solidFill>
              <a:srgbClr val="E2C8B5"/>
            </a:solidFill>
            <a:prstDash val="solid"/>
          </a:ln>
        </p:spPr>
        <p:txBody>
          <a:bodyPr/>
          <a:lstStyle/>
          <a:p>
            <a:endParaRPr lang="en-GB" sz="1500"/>
          </a:p>
        </p:txBody>
      </p:sp>
      <p:sp>
        <p:nvSpPr>
          <p:cNvPr id="9" name="Shape 6"/>
          <p:cNvSpPr/>
          <p:nvPr/>
        </p:nvSpPr>
        <p:spPr>
          <a:xfrm>
            <a:off x="6215856" y="2480369"/>
            <a:ext cx="5289253" cy="567035"/>
          </a:xfrm>
          <a:prstGeom prst="roundRect">
            <a:avLst>
              <a:gd name="adj" fmla="val 8626"/>
            </a:avLst>
          </a:prstGeom>
          <a:solidFill>
            <a:srgbClr val="FCE2CF"/>
          </a:solidFill>
          <a:ln/>
        </p:spPr>
        <p:txBody>
          <a:bodyPr/>
          <a:lstStyle/>
          <a:p>
            <a:endParaRPr lang="en-GB" sz="1500"/>
          </a:p>
        </p:txBody>
      </p:sp>
      <p:pic>
        <p:nvPicPr>
          <p:cNvPr id="10"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18749" y="2618879"/>
            <a:ext cx="283468" cy="283468"/>
          </a:xfrm>
          <a:prstGeom prst="rect">
            <a:avLst/>
          </a:prstGeom>
        </p:spPr>
      </p:pic>
      <p:sp>
        <p:nvSpPr>
          <p:cNvPr id="11" name="Text 7"/>
          <p:cNvSpPr/>
          <p:nvPr/>
        </p:nvSpPr>
        <p:spPr>
          <a:xfrm>
            <a:off x="6404868" y="3236417"/>
            <a:ext cx="2783880" cy="295275"/>
          </a:xfrm>
          <a:prstGeom prst="rect">
            <a:avLst/>
          </a:prstGeom>
          <a:noFill/>
          <a:ln/>
        </p:spPr>
        <p:txBody>
          <a:bodyPr wrap="none" lIns="0" tIns="0" rIns="0" bIns="0" rtlCol="0" anchor="t"/>
          <a:lstStyle/>
          <a:p>
            <a:pPr>
              <a:lnSpc>
                <a:spcPts val="2292"/>
              </a:lnSpc>
            </a:pPr>
            <a:r>
              <a:rPr lang="en-US" sz="1833" dirty="0">
                <a:solidFill>
                  <a:srgbClr val="2B2E3C"/>
                </a:solidFill>
                <a:latin typeface="Bitter Medium" pitchFamily="34" charset="0"/>
                <a:ea typeface="Bitter Medium" pitchFamily="34" charset="-122"/>
                <a:cs typeface="Bitter Medium" pitchFamily="34" charset="-120"/>
              </a:rPr>
              <a:t>Use Performance Metrics</a:t>
            </a:r>
            <a:endParaRPr lang="en-US" sz="1833" dirty="0"/>
          </a:p>
        </p:txBody>
      </p:sp>
      <p:sp>
        <p:nvSpPr>
          <p:cNvPr id="12" name="Text 8"/>
          <p:cNvSpPr/>
          <p:nvPr/>
        </p:nvSpPr>
        <p:spPr>
          <a:xfrm>
            <a:off x="6404869" y="3645099"/>
            <a:ext cx="4911229" cy="1512094"/>
          </a:xfrm>
          <a:prstGeom prst="rect">
            <a:avLst/>
          </a:prstGeom>
          <a:noFill/>
          <a:ln/>
        </p:spPr>
        <p:txBody>
          <a:bodyPr wrap="square" lIns="0" tIns="0" rIns="0" bIns="0" rtlCol="0" anchor="t"/>
          <a:lstStyle/>
          <a:p>
            <a:pPr>
              <a:lnSpc>
                <a:spcPts val="2375"/>
              </a:lnSpc>
            </a:pPr>
            <a:r>
              <a:rPr lang="en-US" sz="1458" dirty="0">
                <a:solidFill>
                  <a:srgbClr val="2B2E3C"/>
                </a:solidFill>
                <a:latin typeface="Open Sans" pitchFamily="34" charset="0"/>
                <a:ea typeface="Open Sans" pitchFamily="34" charset="-122"/>
                <a:cs typeface="Open Sans" pitchFamily="34" charset="-120"/>
              </a:rPr>
              <a:t>Establish clear, measurable indicators of success so that progress can be tracked objectively. Performance metrics provide a shared language for evaluating outcomes and identifying areas where additional support may be needed.</a:t>
            </a:r>
            <a:endParaRPr lang="en-US" sz="1458"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39664" y="679054"/>
            <a:ext cx="6340673" cy="1142206"/>
          </a:xfrm>
          <a:prstGeom prst="rect">
            <a:avLst/>
          </a:prstGeom>
          <a:noFill/>
          <a:ln/>
        </p:spPr>
        <p:txBody>
          <a:bodyPr wrap="square" lIns="0" tIns="0" rIns="0" bIns="0" rtlCol="0" anchor="t"/>
          <a:lstStyle/>
          <a:p>
            <a:pPr>
              <a:lnSpc>
                <a:spcPts val="4458"/>
              </a:lnSpc>
            </a:pPr>
            <a:r>
              <a:rPr lang="en-US" sz="3583" dirty="0">
                <a:solidFill>
                  <a:srgbClr val="2C3F42"/>
                </a:solidFill>
                <a:latin typeface="Bitter Medium" pitchFamily="34" charset="0"/>
                <a:ea typeface="Bitter Medium" pitchFamily="34" charset="-122"/>
                <a:cs typeface="Bitter Medium" pitchFamily="34" charset="-120"/>
              </a:rPr>
              <a:t>Sustaining Accountability Long-Term</a:t>
            </a:r>
            <a:endParaRPr lang="en-US" sz="3583" dirty="0"/>
          </a:p>
        </p:txBody>
      </p:sp>
      <p:sp>
        <p:nvSpPr>
          <p:cNvPr id="4" name="Shape 1"/>
          <p:cNvSpPr/>
          <p:nvPr/>
        </p:nvSpPr>
        <p:spPr>
          <a:xfrm>
            <a:off x="639664" y="2086273"/>
            <a:ext cx="6340673" cy="1957983"/>
          </a:xfrm>
          <a:prstGeom prst="roundRect">
            <a:avLst>
              <a:gd name="adj" fmla="val 6227"/>
            </a:avLst>
          </a:prstGeom>
          <a:solidFill>
            <a:srgbClr val="FFF8F0"/>
          </a:solidFill>
          <a:ln w="30480">
            <a:solidFill>
              <a:srgbClr val="E2C8B5"/>
            </a:solidFill>
            <a:prstDash val="solid"/>
          </a:ln>
        </p:spPr>
        <p:txBody>
          <a:bodyPr/>
          <a:lstStyle/>
          <a:p>
            <a:endParaRPr lang="en-GB" sz="1500"/>
          </a:p>
        </p:txBody>
      </p:sp>
      <p:sp>
        <p:nvSpPr>
          <p:cNvPr id="5" name="Shape 2"/>
          <p:cNvSpPr/>
          <p:nvPr/>
        </p:nvSpPr>
        <p:spPr>
          <a:xfrm>
            <a:off x="614263" y="2086273"/>
            <a:ext cx="101600" cy="1957983"/>
          </a:xfrm>
          <a:prstGeom prst="roundRect">
            <a:avLst>
              <a:gd name="adj" fmla="val 75551"/>
            </a:avLst>
          </a:prstGeom>
          <a:solidFill>
            <a:srgbClr val="D2600F"/>
          </a:solidFill>
          <a:ln/>
        </p:spPr>
        <p:txBody>
          <a:bodyPr/>
          <a:lstStyle/>
          <a:p>
            <a:endParaRPr lang="en-GB" sz="1500"/>
          </a:p>
        </p:txBody>
      </p:sp>
      <p:sp>
        <p:nvSpPr>
          <p:cNvPr id="6" name="Text 3"/>
          <p:cNvSpPr/>
          <p:nvPr/>
        </p:nvSpPr>
        <p:spPr>
          <a:xfrm>
            <a:off x="924024" y="2294433"/>
            <a:ext cx="3569693" cy="285552"/>
          </a:xfrm>
          <a:prstGeom prst="rect">
            <a:avLst/>
          </a:prstGeom>
          <a:noFill/>
          <a:ln/>
        </p:spPr>
        <p:txBody>
          <a:bodyPr wrap="none" lIns="0" tIns="0" rIns="0" bIns="0" rtlCol="0" anchor="t"/>
          <a:lstStyle/>
          <a:p>
            <a:pPr>
              <a:lnSpc>
                <a:spcPts val="2208"/>
              </a:lnSpc>
            </a:pPr>
            <a:r>
              <a:rPr lang="en-US" sz="1792" dirty="0">
                <a:solidFill>
                  <a:srgbClr val="2B2E3C"/>
                </a:solidFill>
                <a:latin typeface="Bitter Medium" pitchFamily="34" charset="0"/>
                <a:ea typeface="Bitter Medium" pitchFamily="34" charset="-122"/>
                <a:cs typeface="Bitter Medium" pitchFamily="34" charset="-120"/>
              </a:rPr>
              <a:t>Follow Through on Consequences</a:t>
            </a:r>
            <a:endParaRPr lang="en-US" sz="1792" dirty="0"/>
          </a:p>
        </p:txBody>
      </p:sp>
      <p:sp>
        <p:nvSpPr>
          <p:cNvPr id="7" name="Text 4"/>
          <p:cNvSpPr/>
          <p:nvPr/>
        </p:nvSpPr>
        <p:spPr>
          <a:xfrm>
            <a:off x="924024" y="2685951"/>
            <a:ext cx="5848152" cy="1150144"/>
          </a:xfrm>
          <a:prstGeom prst="rect">
            <a:avLst/>
          </a:prstGeom>
          <a:noFill/>
          <a:ln/>
        </p:spPr>
        <p:txBody>
          <a:bodyPr wrap="square" lIns="0" tIns="0" rIns="0" bIns="0" rtlCol="0" anchor="t"/>
          <a:lstStyle/>
          <a:p>
            <a:pPr>
              <a:lnSpc>
                <a:spcPts val="2250"/>
              </a:lnSpc>
            </a:pPr>
            <a:r>
              <a:rPr lang="en-US" sz="1417" dirty="0">
                <a:solidFill>
                  <a:srgbClr val="2B2E3C"/>
                </a:solidFill>
                <a:latin typeface="Open Sans" pitchFamily="34" charset="0"/>
                <a:ea typeface="Open Sans" pitchFamily="34" charset="-122"/>
                <a:cs typeface="Open Sans" pitchFamily="34" charset="-120"/>
              </a:rPr>
              <a:t>Accountability only holds meaning when there are real consequences — both positive and corrective. Following through consistently and fairly demonstrates that expectations are serious and that all team members are held to the same standard.</a:t>
            </a:r>
            <a:endParaRPr lang="en-US" sz="1417" dirty="0"/>
          </a:p>
        </p:txBody>
      </p:sp>
      <p:sp>
        <p:nvSpPr>
          <p:cNvPr id="8" name="Shape 5"/>
          <p:cNvSpPr/>
          <p:nvPr/>
        </p:nvSpPr>
        <p:spPr>
          <a:xfrm>
            <a:off x="639664" y="4220865"/>
            <a:ext cx="6340673" cy="1957983"/>
          </a:xfrm>
          <a:prstGeom prst="roundRect">
            <a:avLst>
              <a:gd name="adj" fmla="val 6227"/>
            </a:avLst>
          </a:prstGeom>
          <a:solidFill>
            <a:srgbClr val="FFF8F0"/>
          </a:solidFill>
          <a:ln w="30480">
            <a:solidFill>
              <a:srgbClr val="E2C8B5"/>
            </a:solidFill>
            <a:prstDash val="solid"/>
          </a:ln>
        </p:spPr>
        <p:txBody>
          <a:bodyPr/>
          <a:lstStyle/>
          <a:p>
            <a:endParaRPr lang="en-GB" sz="1500"/>
          </a:p>
        </p:txBody>
      </p:sp>
      <p:sp>
        <p:nvSpPr>
          <p:cNvPr id="9" name="Shape 6"/>
          <p:cNvSpPr/>
          <p:nvPr/>
        </p:nvSpPr>
        <p:spPr>
          <a:xfrm>
            <a:off x="614263" y="4220865"/>
            <a:ext cx="101600" cy="1957983"/>
          </a:xfrm>
          <a:prstGeom prst="roundRect">
            <a:avLst>
              <a:gd name="adj" fmla="val 75551"/>
            </a:avLst>
          </a:prstGeom>
          <a:solidFill>
            <a:srgbClr val="D2600F"/>
          </a:solidFill>
          <a:ln/>
        </p:spPr>
        <p:txBody>
          <a:bodyPr/>
          <a:lstStyle/>
          <a:p>
            <a:endParaRPr lang="en-GB" sz="1500"/>
          </a:p>
        </p:txBody>
      </p:sp>
      <p:sp>
        <p:nvSpPr>
          <p:cNvPr id="10" name="Text 7"/>
          <p:cNvSpPr/>
          <p:nvPr/>
        </p:nvSpPr>
        <p:spPr>
          <a:xfrm>
            <a:off x="924025" y="4429026"/>
            <a:ext cx="2874069" cy="285552"/>
          </a:xfrm>
          <a:prstGeom prst="rect">
            <a:avLst/>
          </a:prstGeom>
          <a:noFill/>
          <a:ln/>
        </p:spPr>
        <p:txBody>
          <a:bodyPr wrap="none" lIns="0" tIns="0" rIns="0" bIns="0" rtlCol="0" anchor="t"/>
          <a:lstStyle/>
          <a:p>
            <a:pPr>
              <a:lnSpc>
                <a:spcPts val="2208"/>
              </a:lnSpc>
            </a:pPr>
            <a:r>
              <a:rPr lang="en-US" sz="1792" dirty="0">
                <a:solidFill>
                  <a:srgbClr val="2B2E3C"/>
                </a:solidFill>
                <a:latin typeface="Bitter Medium" pitchFamily="34" charset="0"/>
                <a:ea typeface="Bitter Medium" pitchFamily="34" charset="-122"/>
                <a:cs typeface="Bitter Medium" pitchFamily="34" charset="-120"/>
              </a:rPr>
              <a:t>Foster Psychological Safety</a:t>
            </a:r>
            <a:endParaRPr lang="en-US" sz="1792" dirty="0"/>
          </a:p>
        </p:txBody>
      </p:sp>
      <p:sp>
        <p:nvSpPr>
          <p:cNvPr id="11" name="Text 8"/>
          <p:cNvSpPr/>
          <p:nvPr/>
        </p:nvSpPr>
        <p:spPr>
          <a:xfrm>
            <a:off x="924024" y="4820544"/>
            <a:ext cx="5848152" cy="1150144"/>
          </a:xfrm>
          <a:prstGeom prst="rect">
            <a:avLst/>
          </a:prstGeom>
          <a:noFill/>
          <a:ln/>
        </p:spPr>
        <p:txBody>
          <a:bodyPr wrap="square" lIns="0" tIns="0" rIns="0" bIns="0" rtlCol="0" anchor="t"/>
          <a:lstStyle/>
          <a:p>
            <a:pPr>
              <a:lnSpc>
                <a:spcPts val="2250"/>
              </a:lnSpc>
            </a:pPr>
            <a:r>
              <a:rPr lang="en-US" sz="1417" dirty="0">
                <a:solidFill>
                  <a:srgbClr val="2B2E3C"/>
                </a:solidFill>
                <a:latin typeface="Open Sans" pitchFamily="34" charset="0"/>
                <a:ea typeface="Open Sans" pitchFamily="34" charset="-122"/>
                <a:cs typeface="Open Sans" pitchFamily="34" charset="-120"/>
              </a:rPr>
              <a:t>Create a space where people feel safe to speak up, admit mistakes, and take calculated risks without fear of blame or ridicule. Psychological safety is the bedrock of a truly accountable culture — one where learning and growth can flourish.</a:t>
            </a:r>
            <a:endParaRPr lang="en-US" sz="1417"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C70C0-6D3F-0521-47F4-6D7F62D6A2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772CA9C-3CF6-BF69-3455-C8A29C715570}"/>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0C2C445F-E488-1902-AEDD-2C56D04293BF}"/>
              </a:ext>
            </a:extLst>
          </p:cNvPr>
          <p:cNvSpPr txBox="1">
            <a:spLocks/>
          </p:cNvSpPr>
          <p:nvPr/>
        </p:nvSpPr>
        <p:spPr bwMode="auto">
          <a:xfrm>
            <a:off x="1327369" y="1790199"/>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Start with clear expectations &amp; roles: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Clearly define responsibilities for each role</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Write down expectations and confirm mutual understanding</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Define what success looks like</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Great leaders remove any ambiguity by being crystal clear on expectations for every role in the business.</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9BA41028-1186-7A63-9D92-C249A86CA618}"/>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542112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55ED0-4D7D-AD6A-A161-896B587F7F4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AB65195-43E2-F4B2-0476-92D13C725DBD}"/>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866709A0-F11C-E254-F956-156956883F72}"/>
              </a:ext>
            </a:extLst>
          </p:cNvPr>
          <p:cNvSpPr txBox="1">
            <a:spLocks/>
          </p:cNvSpPr>
          <p:nvPr/>
        </p:nvSpPr>
        <p:spPr bwMode="auto">
          <a:xfrm>
            <a:off x="1327369" y="1790199"/>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Lead by example: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Admit mistakes quickly, share what you’ll do differently, and follow through – be vulnerable!</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Be on time, meet your commitments, and avoid blaming others when things go wrong</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Ask for feedback on your own performance to signal that accountability applies to everyone</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When leaders behave this way, trust increases and people are more willing to hold themselves and others accountable. Culture flows downwards!</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D4E8BA05-A669-B82A-D7BB-83B5E790D324}"/>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6182426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4C11F-2FBC-45DE-9920-E5D55731A81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B9FD80B-7553-2AEB-FB82-434D65922C13}"/>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384216AD-44E3-9D96-B0E5-206BED283BBB}"/>
              </a:ext>
            </a:extLst>
          </p:cNvPr>
          <p:cNvSpPr txBox="1">
            <a:spLocks/>
          </p:cNvSpPr>
          <p:nvPr/>
        </p:nvSpPr>
        <p:spPr bwMode="auto">
          <a:xfrm>
            <a:off x="1327369" y="1790199"/>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Communicate openly: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Create an environment where people can contribute freely</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Regular, honest communication becomes the norm</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Build appropriate rhythm and cadence to communication</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When leaders communicate openly, and it’s genuine two-way communication, trust increases and people are more willing to speak up</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A0DD1305-4708-DF4B-5B00-70CFC9D47B86}"/>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10729346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7545D-683D-6947-1C27-2D568942FA1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DC826F3-171B-C31A-3AE3-01EAB25F4443}"/>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5DA8F2BD-A81B-C630-8352-FBF45C6160D1}"/>
              </a:ext>
            </a:extLst>
          </p:cNvPr>
          <p:cNvSpPr txBox="1">
            <a:spLocks/>
          </p:cNvSpPr>
          <p:nvPr/>
        </p:nvSpPr>
        <p:spPr bwMode="auto">
          <a:xfrm>
            <a:off x="1327369" y="1790199"/>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Provide regular feedback: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Provide regular, timely and constructive feedback to reinforce accountability</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Avoid blame, other than to blame the system – this encourages people to be more open and honest about what hasn’t gone right</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Consistency embeds strong habits</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When leaders provide regular feedback, the team can see a consistency and fairness of approach that avoids blame and seeks to improve systems for the benefit of clients and team.</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E566C2C1-525C-5BCA-D5DA-F3993E712C1B}"/>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0146428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6953C-9FE0-280D-8742-26672021805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B10547E-A70B-845E-D96D-BAC5DA73D810}"/>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216CE655-3ECF-7310-2D6B-F34FFFBC5A11}"/>
              </a:ext>
            </a:extLst>
          </p:cNvPr>
          <p:cNvSpPr txBox="1">
            <a:spLocks/>
          </p:cNvSpPr>
          <p:nvPr/>
        </p:nvSpPr>
        <p:spPr bwMode="auto">
          <a:xfrm>
            <a:off x="1327369" y="1790199"/>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Recognise and reward accountability: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When someone owns a mistake, fixes a problem or delivers on a hard commitment, acknowledge it visibly</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Make sure you have the forums/opportunities to be able to celebrate wins</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Link accountability to hiring and firing decisions. You want people in your team who are unafraid of accountability</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What gets celebrated gets repeated, so celebrate the </a:t>
            </a:r>
            <a:r>
              <a:rPr lang="en-US" sz="2400" b="0" dirty="0" err="1">
                <a:latin typeface="Calibri" panose="020F0502020204030204" pitchFamily="34" charset="0"/>
                <a:ea typeface="Calibri" panose="020F0502020204030204" pitchFamily="34" charset="0"/>
                <a:cs typeface="Calibri" panose="020F0502020204030204" pitchFamily="34" charset="0"/>
              </a:rPr>
              <a:t>behaviours</a:t>
            </a:r>
            <a:r>
              <a:rPr lang="en-US" sz="2400" b="0" dirty="0">
                <a:latin typeface="Calibri" panose="020F0502020204030204" pitchFamily="34" charset="0"/>
                <a:ea typeface="Calibri" panose="020F0502020204030204" pitchFamily="34" charset="0"/>
                <a:cs typeface="Calibri" panose="020F0502020204030204" pitchFamily="34" charset="0"/>
              </a:rPr>
              <a:t> behind great accountability, not just the results.</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67F6413C-736B-DC96-426D-2CFB0F250149}"/>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4603708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9580A-63E0-A3E2-3D84-37AE2CB3509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90663AB-4593-8DBE-2F0F-277F15EA89C8}"/>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6F18DAD2-B5B2-F2FB-C483-FE0524A931F6}"/>
              </a:ext>
            </a:extLst>
          </p:cNvPr>
          <p:cNvSpPr txBox="1">
            <a:spLocks/>
          </p:cNvSpPr>
          <p:nvPr/>
        </p:nvSpPr>
        <p:spPr bwMode="auto">
          <a:xfrm>
            <a:off x="1327369" y="1790199"/>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Offer training and development: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Equip team members with the skills and knowledge to do their jobs properly</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Check in regularly to support and ensure team members have all they need to succeed</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Let people see where they’re headed so they feel part of the vision of the business</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Great leaders consistently offer training and development so that growth becomes a regular habit.</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1E9E532E-E307-59E1-F5BB-64353311FC5C}"/>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4149726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F1468-41D2-F308-92AB-A8CFC901EE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F5DF443-FC4D-6086-756B-3B123563EABC}"/>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9CA1F1D5-A5AA-C8B6-D2D8-0C8F700B37E7}"/>
              </a:ext>
            </a:extLst>
          </p:cNvPr>
          <p:cNvSpPr txBox="1">
            <a:spLocks/>
          </p:cNvSpPr>
          <p:nvPr/>
        </p:nvSpPr>
        <p:spPr bwMode="auto">
          <a:xfrm>
            <a:off x="1327369" y="1790199"/>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Use performance metrics: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Agree SMART goals or KPIs that are aligned to the wider organization’s vision – relevant information must be shared</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Ensure goals are fair, clear and transparent</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Ensure goals/KPIs are agreed by the team</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Great leaders share relevant information to their teams to allow them to set their own goals. </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0EB51B5A-7C45-3705-19B3-3F33FA47ACD4}"/>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1317482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442B-6795-E934-CCE2-7859A721007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5CF9B73-BEB7-7729-DEB4-18518F528FD4}"/>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F7FD2BA6-C4DD-A513-306A-5AECCF2A8FB0}"/>
              </a:ext>
            </a:extLst>
          </p:cNvPr>
          <p:cNvSpPr txBox="1">
            <a:spLocks/>
          </p:cNvSpPr>
          <p:nvPr/>
        </p:nvSpPr>
        <p:spPr bwMode="auto">
          <a:xfrm>
            <a:off x="1327369" y="1790199"/>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Follow through on consequences: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Build habits of checking in on commitments so your team sees consistency</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Follow-through allows two-way accountability – the team can offer feedback on what you have delivered</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Follow-through invites discussion around areas for improvement as well as areas of success</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Great leaders are hugely consistent in their approach, letting people see that accountability is real and here to stay.</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51328773-E1D3-834D-47C9-DD75332A9A4D}"/>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18213351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E650E-7F66-2477-4708-20A96508CAD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A07198F-E644-8347-F7CA-398B68083F9C}"/>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5CEF48BE-373B-DDA6-3D48-FBA7B69AAFCC}"/>
              </a:ext>
            </a:extLst>
          </p:cNvPr>
          <p:cNvSpPr txBox="1">
            <a:spLocks/>
          </p:cNvSpPr>
          <p:nvPr/>
        </p:nvSpPr>
        <p:spPr bwMode="auto">
          <a:xfrm>
            <a:off x="1327369" y="1790199"/>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Foster psychological safety: </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Shifting from blame to taking responsibility encourages honesty</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Inviting feedback from those doing the job tells people they’re important and their opinion is valued</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Admit and own your mistakes and turn them into learning moments – what did we learn and how can we avoid it happening again?</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b="0" dirty="0">
                <a:latin typeface="Calibri" panose="020F0502020204030204" pitchFamily="34" charset="0"/>
                <a:ea typeface="Calibri" panose="020F0502020204030204" pitchFamily="34" charset="0"/>
                <a:cs typeface="Calibri" panose="020F0502020204030204" pitchFamily="34" charset="0"/>
              </a:rPr>
              <a:t>Great leaders build an environment where it’s safe to speak up without fear of reprisal. Such an environment speeds up business.</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E78B2DF4-7C41-2C28-9823-91422E57BC8B}"/>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a:t>
            </a:r>
          </a:p>
        </p:txBody>
      </p:sp>
    </p:spTree>
    <p:extLst>
      <p:ext uri="{BB962C8B-B14F-4D97-AF65-F5344CB8AC3E}">
        <p14:creationId xmlns:p14="http://schemas.microsoft.com/office/powerpoint/2010/main" val="29696344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AEC4D-ECA6-AD5D-72FD-51CCAA7D69D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995EFE3-8378-C0C1-9BA5-0E77CA0BAB87}"/>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1F256338-3F50-6DFB-F631-7AA0AA7ECDE3}"/>
              </a:ext>
            </a:extLst>
          </p:cNvPr>
          <p:cNvSpPr txBox="1">
            <a:spLocks/>
          </p:cNvSpPr>
          <p:nvPr/>
        </p:nvSpPr>
        <p:spPr bwMode="auto">
          <a:xfrm>
            <a:off x="1327371" y="2885574"/>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FD8F0472-3581-1130-1A76-046B365123C9}"/>
              </a:ext>
            </a:extLst>
          </p:cNvPr>
          <p:cNvSpPr txBox="1">
            <a:spLocks/>
          </p:cNvSpPr>
          <p:nvPr/>
        </p:nvSpPr>
        <p:spPr>
          <a:xfrm>
            <a:off x="987423" y="2885574"/>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BREAK</a:t>
            </a:r>
          </a:p>
        </p:txBody>
      </p:sp>
    </p:spTree>
    <p:extLst>
      <p:ext uri="{BB962C8B-B14F-4D97-AF65-F5344CB8AC3E}">
        <p14:creationId xmlns:p14="http://schemas.microsoft.com/office/powerpoint/2010/main" val="5463232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9000D-58E2-38B7-C1C3-E7195DC205B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3B9A02D-F504-1FC4-F766-6B34263964F0}"/>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C6EF030A-1009-FE84-0C24-105A3DBDC70E}"/>
              </a:ext>
            </a:extLst>
          </p:cNvPr>
          <p:cNvSpPr txBox="1">
            <a:spLocks/>
          </p:cNvSpPr>
          <p:nvPr/>
        </p:nvSpPr>
        <p:spPr bwMode="auto">
          <a:xfrm>
            <a:off x="1327369" y="1790199"/>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What’s next for </a:t>
            </a:r>
            <a:r>
              <a:rPr lang="en-GB" u="sng" dirty="0">
                <a:solidFill>
                  <a:srgbClr val="7030A0"/>
                </a:solidFill>
              </a:rPr>
              <a:t>you</a:t>
            </a:r>
            <a:r>
              <a:rPr lang="en-GB" dirty="0">
                <a:solidFill>
                  <a:srgbClr val="7030A0"/>
                </a:solidFill>
              </a:rPr>
              <a:t>?</a:t>
            </a: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DEC04A30-2185-0579-6D3C-E2D28754A160}"/>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 – action planning</a:t>
            </a:r>
          </a:p>
        </p:txBody>
      </p:sp>
    </p:spTree>
    <p:extLst>
      <p:ext uri="{BB962C8B-B14F-4D97-AF65-F5344CB8AC3E}">
        <p14:creationId xmlns:p14="http://schemas.microsoft.com/office/powerpoint/2010/main" val="30704042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C03CE-5637-E08A-94AB-2E0CFF49442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C67ECB4-4023-F8CF-C851-18C0EF63AB42}"/>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E49C4B40-1C8A-FB16-3A20-63CD34FB3C7A}"/>
              </a:ext>
            </a:extLst>
          </p:cNvPr>
          <p:cNvSpPr txBox="1">
            <a:spLocks/>
          </p:cNvSpPr>
          <p:nvPr/>
        </p:nvSpPr>
        <p:spPr bwMode="auto">
          <a:xfrm>
            <a:off x="1327371" y="2885574"/>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8A44376B-6D34-4B8F-4B2F-964297CB0127}"/>
              </a:ext>
            </a:extLst>
          </p:cNvPr>
          <p:cNvSpPr txBox="1">
            <a:spLocks/>
          </p:cNvSpPr>
          <p:nvPr/>
        </p:nvSpPr>
        <p:spPr>
          <a:xfrm>
            <a:off x="987423" y="2885574"/>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“You are not your grand plans.</a:t>
            </a:r>
          </a:p>
          <a:p>
            <a:pPr algn="ctr"/>
            <a:r>
              <a:rPr lang="en-US" kern="0" dirty="0">
                <a:solidFill>
                  <a:srgbClr val="23825D"/>
                </a:solidFill>
              </a:rPr>
              <a:t>You are your daily patterns” </a:t>
            </a:r>
          </a:p>
        </p:txBody>
      </p:sp>
      <p:sp>
        <p:nvSpPr>
          <p:cNvPr id="5" name="TextBox 4">
            <a:extLst>
              <a:ext uri="{FF2B5EF4-FFF2-40B4-BE49-F238E27FC236}">
                <a16:creationId xmlns:a16="http://schemas.microsoft.com/office/drawing/2014/main" id="{EC31CDA5-4C95-894D-096A-AA36B3674CAA}"/>
              </a:ext>
            </a:extLst>
          </p:cNvPr>
          <p:cNvSpPr txBox="1"/>
          <p:nvPr/>
        </p:nvSpPr>
        <p:spPr>
          <a:xfrm>
            <a:off x="8772525" y="5400675"/>
            <a:ext cx="1405449" cy="369332"/>
          </a:xfrm>
          <a:prstGeom prst="rect">
            <a:avLst/>
          </a:prstGeom>
          <a:noFill/>
        </p:spPr>
        <p:txBody>
          <a:bodyPr wrap="none" rtlCol="0">
            <a:spAutoFit/>
          </a:bodyPr>
          <a:lstStyle/>
          <a:p>
            <a:r>
              <a:rPr lang="en-GB" dirty="0"/>
              <a:t>James Clear</a:t>
            </a:r>
          </a:p>
        </p:txBody>
      </p:sp>
    </p:spTree>
    <p:extLst>
      <p:ext uri="{BB962C8B-B14F-4D97-AF65-F5344CB8AC3E}">
        <p14:creationId xmlns:p14="http://schemas.microsoft.com/office/powerpoint/2010/main" val="4002336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AC215-2327-C1FB-0780-DDB4284F420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5B403F3-D6A4-6967-D207-23C9D5EDF558}"/>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41C05EC6-CC1F-DA78-4DE8-D0FF6AFAA36D}"/>
              </a:ext>
            </a:extLst>
          </p:cNvPr>
          <p:cNvSpPr txBox="1">
            <a:spLocks/>
          </p:cNvSpPr>
          <p:nvPr/>
        </p:nvSpPr>
        <p:spPr bwMode="auto">
          <a:xfrm>
            <a:off x="1327369" y="2253838"/>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What’s next for </a:t>
            </a:r>
            <a:r>
              <a:rPr lang="en-GB" u="sng" dirty="0">
                <a:solidFill>
                  <a:srgbClr val="7030A0"/>
                </a:solidFill>
              </a:rPr>
              <a:t>you</a:t>
            </a:r>
            <a:r>
              <a:rPr lang="en-GB" dirty="0">
                <a:solidFill>
                  <a:srgbClr val="7030A0"/>
                </a:solidFill>
              </a:rPr>
              <a:t>?</a:t>
            </a:r>
          </a:p>
          <a:p>
            <a:pPr marL="0" indent="0" algn="ctr">
              <a:spcAft>
                <a:spcPts val="1200"/>
              </a:spcAft>
              <a:buNone/>
            </a:pPr>
            <a:endParaRPr lang="en-GB" dirty="0">
              <a:solidFill>
                <a:srgbClr val="7030A0"/>
              </a:solidFill>
            </a:endParaRP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Old habits…NEVER DIE!</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What new habits will YOU create to improve your daily patterns?</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30DA9E41-18D3-2690-869B-CD2F37B571E6}"/>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 – action planning</a:t>
            </a:r>
          </a:p>
        </p:txBody>
      </p:sp>
    </p:spTree>
    <p:extLst>
      <p:ext uri="{BB962C8B-B14F-4D97-AF65-F5344CB8AC3E}">
        <p14:creationId xmlns:p14="http://schemas.microsoft.com/office/powerpoint/2010/main" val="20889327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5DE99-0885-A684-C86A-E9F32722150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619763A-9E1B-797B-786F-EC4D05BABFBE}"/>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72989CE9-D797-51B1-051D-F6B238FE3486}"/>
              </a:ext>
            </a:extLst>
          </p:cNvPr>
          <p:cNvSpPr txBox="1">
            <a:spLocks/>
          </p:cNvSpPr>
          <p:nvPr/>
        </p:nvSpPr>
        <p:spPr bwMode="auto">
          <a:xfrm>
            <a:off x="1327369" y="2253838"/>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What’s next for </a:t>
            </a:r>
            <a:r>
              <a:rPr lang="en-GB" u="sng" dirty="0">
                <a:solidFill>
                  <a:srgbClr val="7030A0"/>
                </a:solidFill>
              </a:rPr>
              <a:t>your firm</a:t>
            </a:r>
            <a:r>
              <a:rPr lang="en-GB" dirty="0">
                <a:solidFill>
                  <a:srgbClr val="7030A0"/>
                </a:solidFill>
              </a:rPr>
              <a:t>?</a:t>
            </a:r>
          </a:p>
          <a:p>
            <a:pPr marL="0" indent="0" algn="ctr">
              <a:spcAft>
                <a:spcPts val="1200"/>
              </a:spcAft>
              <a:buNone/>
            </a:pPr>
            <a:endParaRPr lang="en-GB" dirty="0">
              <a:solidFill>
                <a:srgbClr val="7030A0"/>
              </a:solidFill>
            </a:endParaRP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Old habits…NEVER DIE!</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What new habits will you create to improve the daily and weekly routines in your firm to create a culture of accountability?</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CE67FC3F-907C-FDE3-8D17-7405B88687B7}"/>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 – action planning</a:t>
            </a:r>
          </a:p>
        </p:txBody>
      </p:sp>
    </p:spTree>
    <p:extLst>
      <p:ext uri="{BB962C8B-B14F-4D97-AF65-F5344CB8AC3E}">
        <p14:creationId xmlns:p14="http://schemas.microsoft.com/office/powerpoint/2010/main" val="8076759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1AE3C-4543-C2D4-1DA6-EA7095DB073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147D3B1-E5D8-718C-409C-7049B5069E7C}"/>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945043F5-0C53-5165-24D9-17E7BF2BD368}"/>
              </a:ext>
            </a:extLst>
          </p:cNvPr>
          <p:cNvSpPr txBox="1">
            <a:spLocks/>
          </p:cNvSpPr>
          <p:nvPr/>
        </p:nvSpPr>
        <p:spPr bwMode="auto">
          <a:xfrm>
            <a:off x="1081825" y="2253838"/>
            <a:ext cx="10217151"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Next steps forms</a:t>
            </a:r>
          </a:p>
          <a:p>
            <a:pPr marL="0" indent="0" algn="ctr">
              <a:spcAft>
                <a:spcPts val="1200"/>
              </a:spcAft>
              <a:buNone/>
            </a:pPr>
            <a:endParaRPr lang="en-GB" dirty="0">
              <a:solidFill>
                <a:srgbClr val="7030A0"/>
              </a:solidFill>
            </a:endParaRP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Commit to a SMART goal</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What KPIs will tell you that you’re on track to achieving your SMART goal?</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Consider what might get in the way</a:t>
            </a:r>
          </a:p>
          <a:p>
            <a:pPr>
              <a:buClr>
                <a:srgbClr val="7030A0"/>
              </a:buClr>
              <a:buFont typeface="Arial" panose="020B0604020202020204" pitchFamily="34" charset="0"/>
              <a:buChar char="•"/>
            </a:pPr>
            <a:r>
              <a:rPr lang="en-US" sz="2400" b="0" dirty="0">
                <a:latin typeface="Calibri" panose="020F0502020204030204" pitchFamily="34" charset="0"/>
                <a:ea typeface="Calibri" panose="020F0502020204030204" pitchFamily="34" charset="0"/>
                <a:cs typeface="Calibri" panose="020F0502020204030204" pitchFamily="34" charset="0"/>
              </a:rPr>
              <a:t>What are the committed, </a:t>
            </a:r>
            <a:r>
              <a:rPr lang="en-US" sz="2400" b="0" dirty="0" err="1">
                <a:latin typeface="Calibri" panose="020F0502020204030204" pitchFamily="34" charset="0"/>
                <a:ea typeface="Calibri" panose="020F0502020204030204" pitchFamily="34" charset="0"/>
                <a:cs typeface="Calibri" panose="020F0502020204030204" pitchFamily="34" charset="0"/>
              </a:rPr>
              <a:t>diarised</a:t>
            </a:r>
            <a:r>
              <a:rPr lang="en-US" sz="2400" b="0" dirty="0">
                <a:latin typeface="Calibri" panose="020F0502020204030204" pitchFamily="34" charset="0"/>
                <a:ea typeface="Calibri" panose="020F0502020204030204" pitchFamily="34" charset="0"/>
                <a:cs typeface="Calibri" panose="020F0502020204030204" pitchFamily="34" charset="0"/>
              </a:rPr>
              <a:t> next steps?</a:t>
            </a:r>
          </a:p>
          <a:p>
            <a:pPr marL="0" indent="0">
              <a:buNone/>
            </a:pP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49164638-3256-0F8A-38E0-5C4E1CF3813B}"/>
              </a:ext>
            </a:extLst>
          </p:cNvPr>
          <p:cNvSpPr txBox="1">
            <a:spLocks/>
          </p:cNvSpPr>
          <p:nvPr/>
        </p:nvSpPr>
        <p:spPr>
          <a:xfrm>
            <a:off x="987423" y="53749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Self-accountability – action planning</a:t>
            </a:r>
          </a:p>
        </p:txBody>
      </p:sp>
    </p:spTree>
    <p:extLst>
      <p:ext uri="{BB962C8B-B14F-4D97-AF65-F5344CB8AC3E}">
        <p14:creationId xmlns:p14="http://schemas.microsoft.com/office/powerpoint/2010/main" val="26339459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28181-3E39-5FE4-B146-50CC43535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848960-66EC-9E71-A5D0-78F6D62917E1}"/>
              </a:ext>
            </a:extLst>
          </p:cNvPr>
          <p:cNvSpPr>
            <a:spLocks noGrp="1"/>
          </p:cNvSpPr>
          <p:nvPr>
            <p:ph type="ctrTitle"/>
          </p:nvPr>
        </p:nvSpPr>
        <p:spPr>
          <a:xfrm>
            <a:off x="967818" y="1978669"/>
            <a:ext cx="10256363" cy="2387600"/>
          </a:xfrm>
        </p:spPr>
        <p:txBody>
          <a:bodyPr>
            <a:normAutofit fontScale="90000"/>
          </a:bodyPr>
          <a:lstStyle/>
          <a:p>
            <a: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t> Accountants Growth Academy</a:t>
            </a:r>
            <a:b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br>
            <a:b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t> </a:t>
            </a:r>
            <a:r>
              <a:rPr lang="en-US" sz="4000"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What’s been of most value to YOU personally as a consequence of being here today?</a:t>
            </a:r>
            <a:endParaRPr lang="en-US"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7BE51039-26F5-5D56-F0C8-05D804EB783E}"/>
              </a:ext>
            </a:extLst>
          </p:cNvPr>
          <p:cNvPicPr>
            <a:picLocks noChangeAspect="1"/>
          </p:cNvPicPr>
          <p:nvPr/>
        </p:nvPicPr>
        <p:blipFill>
          <a:blip r:embed="rId2"/>
          <a:stretch>
            <a:fillRect/>
          </a:stretch>
        </p:blipFill>
        <p:spPr>
          <a:xfrm>
            <a:off x="9018769" y="6125029"/>
            <a:ext cx="2863174" cy="507021"/>
          </a:xfrm>
          <a:prstGeom prst="rect">
            <a:avLst/>
          </a:prstGeom>
        </p:spPr>
      </p:pic>
    </p:spTree>
    <p:extLst>
      <p:ext uri="{BB962C8B-B14F-4D97-AF65-F5344CB8AC3E}">
        <p14:creationId xmlns:p14="http://schemas.microsoft.com/office/powerpoint/2010/main" val="22372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9F7DC-C166-5A36-21C0-A9EAE8605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3464C5-DCD6-32DD-F4E6-5EB5BFF31216}"/>
              </a:ext>
            </a:extLst>
          </p:cNvPr>
          <p:cNvSpPr>
            <a:spLocks noGrp="1"/>
          </p:cNvSpPr>
          <p:nvPr>
            <p:ph type="ctrTitle"/>
          </p:nvPr>
        </p:nvSpPr>
        <p:spPr>
          <a:xfrm>
            <a:off x="967818" y="1978669"/>
            <a:ext cx="10256363" cy="2387600"/>
          </a:xfrm>
        </p:spPr>
        <p:txBody>
          <a:bodyPr>
            <a:normAutofit fontScale="90000"/>
          </a:bodyPr>
          <a:lstStyle/>
          <a:p>
            <a: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t> Accountants Growth Academy</a:t>
            </a:r>
            <a:b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br>
            <a:b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027D53"/>
                </a:solidFill>
                <a:latin typeface="Calibri" panose="020F0502020204030204" pitchFamily="34" charset="0"/>
                <a:ea typeface="Calibri" panose="020F0502020204030204" pitchFamily="34" charset="0"/>
                <a:cs typeface="Calibri" panose="020F0502020204030204" pitchFamily="34" charset="0"/>
              </a:rPr>
              <a:t> </a:t>
            </a:r>
            <a:r>
              <a:rPr lang="en-US" sz="4000"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Thank you!</a:t>
            </a:r>
            <a:endParaRPr lang="en-US"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4E45C786-C9F8-7677-D349-21B02777FA89}"/>
              </a:ext>
            </a:extLst>
          </p:cNvPr>
          <p:cNvPicPr>
            <a:picLocks noChangeAspect="1"/>
          </p:cNvPicPr>
          <p:nvPr/>
        </p:nvPicPr>
        <p:blipFill>
          <a:blip r:embed="rId2"/>
          <a:stretch>
            <a:fillRect/>
          </a:stretch>
        </p:blipFill>
        <p:spPr>
          <a:xfrm>
            <a:off x="9018769" y="6125029"/>
            <a:ext cx="2863174" cy="507021"/>
          </a:xfrm>
          <a:prstGeom prst="rect">
            <a:avLst/>
          </a:prstGeom>
        </p:spPr>
      </p:pic>
    </p:spTree>
    <p:extLst>
      <p:ext uri="{BB962C8B-B14F-4D97-AF65-F5344CB8AC3E}">
        <p14:creationId xmlns:p14="http://schemas.microsoft.com/office/powerpoint/2010/main" val="28668388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C770C-C767-BCFD-A808-57EB8AEF854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CECCD1F-B92F-9B46-0E22-D7700CC4A66A}"/>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37799C36-D80E-57DD-3D84-35486BF3CCC6}"/>
              </a:ext>
            </a:extLst>
          </p:cNvPr>
          <p:cNvSpPr txBox="1">
            <a:spLocks/>
          </p:cNvSpPr>
          <p:nvPr/>
        </p:nvSpPr>
        <p:spPr bwMode="auto">
          <a:xfrm>
            <a:off x="914401" y="2885574"/>
            <a:ext cx="10346832"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Exercise: </a:t>
            </a:r>
            <a:r>
              <a:rPr lang="en-GB" dirty="0"/>
              <a:t>What do you find challenging/difficult about accountability conversations? </a:t>
            </a:r>
          </a:p>
          <a:p>
            <a:pPr marL="742950" indent="-742950" algn="ctr">
              <a:spcAft>
                <a:spcPts val="1200"/>
              </a:spcAft>
              <a:buAutoNum type="alphaLcParenR"/>
            </a:pPr>
            <a:endParaRPr lang="en-GB" dirty="0"/>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B4F54542-7C38-4AB3-6FBE-560DC910A9A5}"/>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pic>
        <p:nvPicPr>
          <p:cNvPr id="5" name="Picture 4">
            <a:extLst>
              <a:ext uri="{FF2B5EF4-FFF2-40B4-BE49-F238E27FC236}">
                <a16:creationId xmlns:a16="http://schemas.microsoft.com/office/drawing/2014/main" id="{1AE779E3-A5FF-D4F2-28C3-C0509129E69D}"/>
              </a:ext>
            </a:extLst>
          </p:cNvPr>
          <p:cNvPicPr>
            <a:picLocks noChangeAspect="1"/>
          </p:cNvPicPr>
          <p:nvPr/>
        </p:nvPicPr>
        <p:blipFill>
          <a:blip r:embed="rId3"/>
          <a:stretch>
            <a:fillRect/>
          </a:stretch>
        </p:blipFill>
        <p:spPr>
          <a:xfrm>
            <a:off x="1009650" y="990600"/>
            <a:ext cx="10172700" cy="4876800"/>
          </a:xfrm>
          <a:prstGeom prst="rect">
            <a:avLst/>
          </a:prstGeom>
        </p:spPr>
      </p:pic>
      <p:sp>
        <p:nvSpPr>
          <p:cNvPr id="6" name="Rectangle 5">
            <a:extLst>
              <a:ext uri="{FF2B5EF4-FFF2-40B4-BE49-F238E27FC236}">
                <a16:creationId xmlns:a16="http://schemas.microsoft.com/office/drawing/2014/main" id="{7D46061F-F881-7E22-DE1D-3A653F6179E3}"/>
              </a:ext>
            </a:extLst>
          </p:cNvPr>
          <p:cNvSpPr/>
          <p:nvPr/>
        </p:nvSpPr>
        <p:spPr>
          <a:xfrm>
            <a:off x="5219700" y="790575"/>
            <a:ext cx="6267450" cy="53149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228593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37CC6-0F36-1665-1613-0E0F37FA1F43}"/>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79AA0D65-10FC-0141-3840-D0073C09B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3175"/>
            <a:ext cx="12179078"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904860"/>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33E6B-4AE5-0CAB-E838-F00E9FD65597}"/>
            </a:ext>
          </a:extLst>
        </p:cNvPr>
        <p:cNvGrpSpPr/>
        <p:nvPr/>
      </p:nvGrpSpPr>
      <p:grpSpPr>
        <a:xfrm>
          <a:off x="0" y="0"/>
          <a:ext cx="0" cy="0"/>
          <a:chOff x="0" y="0"/>
          <a:chExt cx="0" cy="0"/>
        </a:xfrm>
      </p:grpSpPr>
      <p:sp>
        <p:nvSpPr>
          <p:cNvPr id="5" name="Oval 4">
            <a:extLst>
              <a:ext uri="{FF2B5EF4-FFF2-40B4-BE49-F238E27FC236}">
                <a16:creationId xmlns:a16="http://schemas.microsoft.com/office/drawing/2014/main" id="{09435BF5-7F12-AFA9-CE49-FAB16AF0521E}"/>
              </a:ext>
            </a:extLst>
          </p:cNvPr>
          <p:cNvSpPr/>
          <p:nvPr/>
        </p:nvSpPr>
        <p:spPr>
          <a:xfrm>
            <a:off x="7126317" y="990919"/>
            <a:ext cx="4904045" cy="4876157"/>
          </a:xfrm>
          <a:prstGeom prst="ellipse">
            <a:avLst/>
          </a:prstGeom>
          <a:solidFill>
            <a:srgbClr val="009193">
              <a:alpha val="71000"/>
            </a:srgbClr>
          </a:solidFill>
        </p:spPr>
        <p:style>
          <a:lnRef idx="2">
            <a:schemeClr val="lt1">
              <a:hueOff val="0"/>
              <a:satOff val="0"/>
              <a:lumOff val="0"/>
              <a:alphaOff val="0"/>
            </a:schemeClr>
          </a:lnRef>
          <a:fillRef idx="1">
            <a:scrgbClr r="0" g="0" b="0"/>
          </a:fillRef>
          <a:effectRef idx="0">
            <a:schemeClr val="accent4">
              <a:alpha val="50000"/>
              <a:hueOff val="4900445"/>
              <a:satOff val="-20388"/>
              <a:lumOff val="4804"/>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latin typeface="Calibri" panose="020F0502020204030204" pitchFamily="34" charset="0"/>
                <a:cs typeface="Calibri" panose="020F0502020204030204" pitchFamily="34" charset="0"/>
              </a:rPr>
              <a:t>Firm </a:t>
            </a:r>
            <a:endParaRPr lang="en-GB" sz="3600"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noProof="0" dirty="0">
                <a:solidFill>
                  <a:srgbClr val="C00000"/>
                </a:solidFill>
                <a:latin typeface="Calibri" panose="020F0502020204030204" pitchFamily="34" charset="0"/>
                <a:cs typeface="Calibri" panose="020F0502020204030204" pitchFamily="34" charset="0"/>
              </a:rPr>
              <a:t>success</a:t>
            </a:r>
            <a:endParaRPr lang="en-GB" sz="3600" b="1" kern="1200" noProof="0" dirty="0">
              <a:solidFill>
                <a:srgbClr val="C00000"/>
              </a:solidFill>
              <a:latin typeface="Calibri" panose="020F0502020204030204" pitchFamily="34" charset="0"/>
              <a:cs typeface="Calibri" panose="020F0502020204030204" pitchFamily="34" charset="0"/>
            </a:endParaRPr>
          </a:p>
        </p:txBody>
      </p:sp>
      <p:sp>
        <p:nvSpPr>
          <p:cNvPr id="11" name="Oval 10">
            <a:extLst>
              <a:ext uri="{FF2B5EF4-FFF2-40B4-BE49-F238E27FC236}">
                <a16:creationId xmlns:a16="http://schemas.microsoft.com/office/drawing/2014/main" id="{A0491FAD-C7CB-F63B-360A-2978598A84FC}"/>
              </a:ext>
            </a:extLst>
          </p:cNvPr>
          <p:cNvSpPr/>
          <p:nvPr/>
        </p:nvSpPr>
        <p:spPr>
          <a:xfrm>
            <a:off x="3722093" y="990921"/>
            <a:ext cx="4904045" cy="4876157"/>
          </a:xfrm>
          <a:prstGeom prst="ellipse">
            <a:avLst/>
          </a:prstGeom>
          <a:solidFill>
            <a:srgbClr val="3CA600">
              <a:alpha val="70080"/>
            </a:srgbClr>
          </a:solidFill>
        </p:spPr>
        <p:style>
          <a:lnRef idx="2">
            <a:schemeClr val="lt1">
              <a:hueOff val="0"/>
              <a:satOff val="0"/>
              <a:lumOff val="0"/>
              <a:alphaOff val="0"/>
            </a:schemeClr>
          </a:lnRef>
          <a:fillRef idx="1">
            <a:scrgbClr r="0" g="0" b="0"/>
          </a:fillRef>
          <a:effectRef idx="0">
            <a:schemeClr val="accent4">
              <a:alpha val="50000"/>
              <a:hueOff val="0"/>
              <a:satOff val="0"/>
              <a:lumOff val="0"/>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cs typeface="Calibri" panose="020F0502020204030204" pitchFamily="34" charset="0"/>
              </a:rPr>
              <a:t>Client </a:t>
            </a:r>
            <a:endParaRPr lang="en-GB" sz="3600" kern="1200" noProof="0" dirty="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solidFill>
                  <a:srgbClr val="C00000"/>
                </a:solidFill>
                <a:cs typeface="Calibri" panose="020F0502020204030204" pitchFamily="34" charset="0"/>
              </a:rPr>
              <a:t>loyalty</a:t>
            </a:r>
            <a:r>
              <a:rPr lang="en-GB" sz="3600" b="1" kern="1200" noProof="0" dirty="0">
                <a:cs typeface="Calibri" panose="020F0502020204030204" pitchFamily="34" charset="0"/>
              </a:rPr>
              <a:t> </a:t>
            </a:r>
            <a:endParaRPr lang="en-GB" sz="3600" kern="1200" noProof="0" dirty="0">
              <a:cs typeface="Calibri" panose="020F0502020204030204" pitchFamily="34" charset="0"/>
            </a:endParaRPr>
          </a:p>
        </p:txBody>
      </p:sp>
      <p:sp>
        <p:nvSpPr>
          <p:cNvPr id="9" name="Oval 8">
            <a:extLst>
              <a:ext uri="{FF2B5EF4-FFF2-40B4-BE49-F238E27FC236}">
                <a16:creationId xmlns:a16="http://schemas.microsoft.com/office/drawing/2014/main" id="{B050CCD0-0355-229D-1CA5-B80D91D0739F}"/>
              </a:ext>
            </a:extLst>
          </p:cNvPr>
          <p:cNvSpPr/>
          <p:nvPr/>
        </p:nvSpPr>
        <p:spPr>
          <a:xfrm>
            <a:off x="272843" y="990921"/>
            <a:ext cx="4904045" cy="4876157"/>
          </a:xfrm>
          <a:prstGeom prst="ellipse">
            <a:avLst/>
          </a:prstGeom>
          <a:solidFill>
            <a:srgbClr val="797842">
              <a:alpha val="80000"/>
            </a:srgbClr>
          </a:solidFill>
        </p:spPr>
        <p:style>
          <a:lnRef idx="2">
            <a:schemeClr val="lt1">
              <a:hueOff val="0"/>
              <a:satOff val="0"/>
              <a:lumOff val="0"/>
              <a:alphaOff val="0"/>
            </a:schemeClr>
          </a:lnRef>
          <a:fillRef idx="1">
            <a:scrgbClr r="0" g="0" b="0"/>
          </a:fillRef>
          <a:effectRef idx="0">
            <a:schemeClr val="accent4">
              <a:alpha val="50000"/>
              <a:hueOff val="9800891"/>
              <a:satOff val="-40777"/>
              <a:lumOff val="9608"/>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latin typeface="Calibri" panose="020F0502020204030204" pitchFamily="34" charset="0"/>
                <a:cs typeface="Calibri" panose="020F0502020204030204" pitchFamily="34" charset="0"/>
              </a:rPr>
              <a:t>Team</a:t>
            </a:r>
            <a:endParaRPr lang="en-GB" sz="3600"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solidFill>
                  <a:srgbClr val="C00000"/>
                </a:solidFill>
                <a:latin typeface="Calibri" panose="020F0502020204030204" pitchFamily="34" charset="0"/>
                <a:cs typeface="Calibri" panose="020F0502020204030204" pitchFamily="34" charset="0"/>
              </a:rPr>
              <a:t>engagement</a:t>
            </a:r>
            <a:endParaRPr lang="en-GB" sz="3600" kern="1200" noProof="0"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34089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D8A0C-3FA3-832B-6F1C-0AE914116BB4}"/>
            </a:ext>
          </a:extLst>
        </p:cNvPr>
        <p:cNvGrpSpPr/>
        <p:nvPr/>
      </p:nvGrpSpPr>
      <p:grpSpPr>
        <a:xfrm>
          <a:off x="0" y="0"/>
          <a:ext cx="0" cy="0"/>
          <a:chOff x="0" y="0"/>
          <a:chExt cx="0" cy="0"/>
        </a:xfrm>
      </p:grpSpPr>
      <p:sp>
        <p:nvSpPr>
          <p:cNvPr id="5" name="Oval 4">
            <a:extLst>
              <a:ext uri="{FF2B5EF4-FFF2-40B4-BE49-F238E27FC236}">
                <a16:creationId xmlns:a16="http://schemas.microsoft.com/office/drawing/2014/main" id="{CB2AACFE-888D-6133-5DFA-FDA25B6F9BC0}"/>
              </a:ext>
            </a:extLst>
          </p:cNvPr>
          <p:cNvSpPr/>
          <p:nvPr/>
        </p:nvSpPr>
        <p:spPr>
          <a:xfrm>
            <a:off x="7126317" y="990919"/>
            <a:ext cx="4904045" cy="4876157"/>
          </a:xfrm>
          <a:prstGeom prst="ellipse">
            <a:avLst/>
          </a:prstGeom>
          <a:solidFill>
            <a:srgbClr val="009193">
              <a:alpha val="71000"/>
            </a:srgbClr>
          </a:solidFill>
        </p:spPr>
        <p:style>
          <a:lnRef idx="2">
            <a:schemeClr val="lt1">
              <a:hueOff val="0"/>
              <a:satOff val="0"/>
              <a:lumOff val="0"/>
              <a:alphaOff val="0"/>
            </a:schemeClr>
          </a:lnRef>
          <a:fillRef idx="1">
            <a:scrgbClr r="0" g="0" b="0"/>
          </a:fillRef>
          <a:effectRef idx="0">
            <a:schemeClr val="accent4">
              <a:alpha val="50000"/>
              <a:hueOff val="4900445"/>
              <a:satOff val="-20388"/>
              <a:lumOff val="4804"/>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latin typeface="Calibri" panose="020F0502020204030204" pitchFamily="34" charset="0"/>
                <a:cs typeface="Calibri" panose="020F0502020204030204" pitchFamily="34" charset="0"/>
              </a:rPr>
              <a:t>Firm </a:t>
            </a:r>
            <a:endParaRPr lang="en-GB" sz="3600"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noProof="0" dirty="0">
                <a:solidFill>
                  <a:srgbClr val="C00000"/>
                </a:solidFill>
                <a:latin typeface="Calibri" panose="020F0502020204030204" pitchFamily="34" charset="0"/>
                <a:cs typeface="Calibri" panose="020F0502020204030204" pitchFamily="34" charset="0"/>
              </a:rPr>
              <a:t>success</a:t>
            </a:r>
            <a:endParaRPr lang="en-GB" sz="3600" b="1" kern="1200" noProof="0" dirty="0">
              <a:solidFill>
                <a:srgbClr val="C00000"/>
              </a:solidFill>
              <a:latin typeface="Calibri" panose="020F0502020204030204" pitchFamily="34" charset="0"/>
              <a:cs typeface="Calibri" panose="020F0502020204030204" pitchFamily="34" charset="0"/>
            </a:endParaRPr>
          </a:p>
        </p:txBody>
      </p:sp>
      <p:sp>
        <p:nvSpPr>
          <p:cNvPr id="11" name="Oval 10">
            <a:extLst>
              <a:ext uri="{FF2B5EF4-FFF2-40B4-BE49-F238E27FC236}">
                <a16:creationId xmlns:a16="http://schemas.microsoft.com/office/drawing/2014/main" id="{EC2ADAB8-1B89-3C08-0DDC-74DF582C78FE}"/>
              </a:ext>
            </a:extLst>
          </p:cNvPr>
          <p:cNvSpPr/>
          <p:nvPr/>
        </p:nvSpPr>
        <p:spPr>
          <a:xfrm>
            <a:off x="3722093" y="990921"/>
            <a:ext cx="4904045" cy="4876157"/>
          </a:xfrm>
          <a:prstGeom prst="ellipse">
            <a:avLst/>
          </a:prstGeom>
          <a:solidFill>
            <a:srgbClr val="3CA600">
              <a:alpha val="70080"/>
            </a:srgbClr>
          </a:solidFill>
        </p:spPr>
        <p:style>
          <a:lnRef idx="2">
            <a:schemeClr val="lt1">
              <a:hueOff val="0"/>
              <a:satOff val="0"/>
              <a:lumOff val="0"/>
              <a:alphaOff val="0"/>
            </a:schemeClr>
          </a:lnRef>
          <a:fillRef idx="1">
            <a:scrgbClr r="0" g="0" b="0"/>
          </a:fillRef>
          <a:effectRef idx="0">
            <a:schemeClr val="accent4">
              <a:alpha val="50000"/>
              <a:hueOff val="0"/>
              <a:satOff val="0"/>
              <a:lumOff val="0"/>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cs typeface="Calibri" panose="020F0502020204030204" pitchFamily="34" charset="0"/>
              </a:rPr>
              <a:t>Client </a:t>
            </a:r>
            <a:endParaRPr lang="en-GB" sz="3600" kern="1200" noProof="0" dirty="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solidFill>
                  <a:srgbClr val="C00000"/>
                </a:solidFill>
                <a:cs typeface="Calibri" panose="020F0502020204030204" pitchFamily="34" charset="0"/>
              </a:rPr>
              <a:t>loyalty</a:t>
            </a:r>
            <a:r>
              <a:rPr lang="en-GB" sz="3600" b="1" kern="1200" noProof="0" dirty="0">
                <a:cs typeface="Calibri" panose="020F0502020204030204" pitchFamily="34" charset="0"/>
              </a:rPr>
              <a:t> </a:t>
            </a:r>
            <a:endParaRPr lang="en-GB" sz="3600" kern="1200" noProof="0" dirty="0">
              <a:cs typeface="Calibri" panose="020F0502020204030204" pitchFamily="34" charset="0"/>
            </a:endParaRPr>
          </a:p>
        </p:txBody>
      </p:sp>
      <p:sp>
        <p:nvSpPr>
          <p:cNvPr id="9" name="Oval 8">
            <a:extLst>
              <a:ext uri="{FF2B5EF4-FFF2-40B4-BE49-F238E27FC236}">
                <a16:creationId xmlns:a16="http://schemas.microsoft.com/office/drawing/2014/main" id="{A3B1D287-97C4-7BB4-564C-B6E694CBF6F2}"/>
              </a:ext>
            </a:extLst>
          </p:cNvPr>
          <p:cNvSpPr/>
          <p:nvPr/>
        </p:nvSpPr>
        <p:spPr>
          <a:xfrm>
            <a:off x="272843" y="990921"/>
            <a:ext cx="4904045" cy="4876157"/>
          </a:xfrm>
          <a:prstGeom prst="ellipse">
            <a:avLst/>
          </a:prstGeom>
          <a:solidFill>
            <a:srgbClr val="797842">
              <a:alpha val="80000"/>
            </a:srgbClr>
          </a:solidFill>
        </p:spPr>
        <p:style>
          <a:lnRef idx="2">
            <a:schemeClr val="lt1">
              <a:hueOff val="0"/>
              <a:satOff val="0"/>
              <a:lumOff val="0"/>
              <a:alphaOff val="0"/>
            </a:schemeClr>
          </a:lnRef>
          <a:fillRef idx="1">
            <a:scrgbClr r="0" g="0" b="0"/>
          </a:fillRef>
          <a:effectRef idx="0">
            <a:schemeClr val="accent4">
              <a:alpha val="50000"/>
              <a:hueOff val="9800891"/>
              <a:satOff val="-40777"/>
              <a:lumOff val="9608"/>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latin typeface="Calibri" panose="020F0502020204030204" pitchFamily="34" charset="0"/>
                <a:cs typeface="Calibri" panose="020F0502020204030204" pitchFamily="34" charset="0"/>
              </a:rPr>
              <a:t>Team</a:t>
            </a:r>
            <a:endParaRPr lang="en-GB" sz="3600"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solidFill>
                  <a:srgbClr val="C00000"/>
                </a:solidFill>
                <a:latin typeface="Calibri" panose="020F0502020204030204" pitchFamily="34" charset="0"/>
                <a:cs typeface="Calibri" panose="020F0502020204030204" pitchFamily="34" charset="0"/>
              </a:rPr>
              <a:t>engagement</a:t>
            </a:r>
            <a:endParaRPr lang="en-GB" sz="3600" kern="1200" noProof="0" dirty="0">
              <a:solidFill>
                <a:srgbClr val="C00000"/>
              </a:solidFill>
              <a:latin typeface="Calibri" panose="020F0502020204030204" pitchFamily="34" charset="0"/>
              <a:cs typeface="Calibri" panose="020F0502020204030204" pitchFamily="34" charset="0"/>
            </a:endParaRPr>
          </a:p>
        </p:txBody>
      </p:sp>
      <p:pic>
        <p:nvPicPr>
          <p:cNvPr id="1026" name="Picture 2" descr="Q-12 Employee engagement | Alan Gregorec">
            <a:extLst>
              <a:ext uri="{FF2B5EF4-FFF2-40B4-BE49-F238E27FC236}">
                <a16:creationId xmlns:a16="http://schemas.microsoft.com/office/drawing/2014/main" id="{E3D0F4A5-CF9C-72AA-9646-EC6D672FC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843" y="419100"/>
            <a:ext cx="11757519"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943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66FA5-7FC7-24B7-2C7B-49657D4397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DBE78E5-6DD3-3C85-B78F-8ED44F4D0B61}"/>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4" name="Title 1">
            <a:extLst>
              <a:ext uri="{FF2B5EF4-FFF2-40B4-BE49-F238E27FC236}">
                <a16:creationId xmlns:a16="http://schemas.microsoft.com/office/drawing/2014/main" id="{CCE8ABDA-0647-6061-DB06-4C4FFC5A01AF}"/>
              </a:ext>
            </a:extLst>
          </p:cNvPr>
          <p:cNvSpPr txBox="1">
            <a:spLocks/>
          </p:cNvSpPr>
          <p:nvPr/>
        </p:nvSpPr>
        <p:spPr>
          <a:xfrm>
            <a:off x="987424" y="36604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pic>
        <p:nvPicPr>
          <p:cNvPr id="6" name="Picture 5">
            <a:extLst>
              <a:ext uri="{FF2B5EF4-FFF2-40B4-BE49-F238E27FC236}">
                <a16:creationId xmlns:a16="http://schemas.microsoft.com/office/drawing/2014/main" id="{37EC4376-5F2E-6921-80D0-0997FA93D71F}"/>
              </a:ext>
            </a:extLst>
          </p:cNvPr>
          <p:cNvPicPr>
            <a:picLocks noChangeAspect="1"/>
          </p:cNvPicPr>
          <p:nvPr/>
        </p:nvPicPr>
        <p:blipFill>
          <a:blip r:embed="rId3"/>
          <a:stretch>
            <a:fillRect/>
          </a:stretch>
        </p:blipFill>
        <p:spPr>
          <a:xfrm>
            <a:off x="1616535" y="1308936"/>
            <a:ext cx="8669084" cy="4967956"/>
          </a:xfrm>
          <a:prstGeom prst="rect">
            <a:avLst/>
          </a:prstGeom>
        </p:spPr>
      </p:pic>
    </p:spTree>
    <p:extLst>
      <p:ext uri="{BB962C8B-B14F-4D97-AF65-F5344CB8AC3E}">
        <p14:creationId xmlns:p14="http://schemas.microsoft.com/office/powerpoint/2010/main" val="170777932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DB5C-55C4-BAF4-6328-9AF96C2744D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D6BE283-057D-177F-99C9-C5A2E15A81CD}"/>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4" name="Title 1">
            <a:extLst>
              <a:ext uri="{FF2B5EF4-FFF2-40B4-BE49-F238E27FC236}">
                <a16:creationId xmlns:a16="http://schemas.microsoft.com/office/drawing/2014/main" id="{7EDDFF3E-6885-3C19-61C5-23CC3DBAAA67}"/>
              </a:ext>
            </a:extLst>
          </p:cNvPr>
          <p:cNvSpPr txBox="1">
            <a:spLocks/>
          </p:cNvSpPr>
          <p:nvPr/>
        </p:nvSpPr>
        <p:spPr>
          <a:xfrm>
            <a:off x="987424" y="366045"/>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pic>
        <p:nvPicPr>
          <p:cNvPr id="3" name="Picture 2">
            <a:extLst>
              <a:ext uri="{FF2B5EF4-FFF2-40B4-BE49-F238E27FC236}">
                <a16:creationId xmlns:a16="http://schemas.microsoft.com/office/drawing/2014/main" id="{420730E4-0EEE-38B4-484C-64749A3AC565}"/>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256767" y="0"/>
            <a:ext cx="5423770" cy="6858000"/>
          </a:xfrm>
          <a:prstGeom prst="rect">
            <a:avLst/>
          </a:prstGeom>
        </p:spPr>
      </p:pic>
    </p:spTree>
    <p:extLst>
      <p:ext uri="{BB962C8B-B14F-4D97-AF65-F5344CB8AC3E}">
        <p14:creationId xmlns:p14="http://schemas.microsoft.com/office/powerpoint/2010/main" val="121782558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97F33-515F-0203-2458-16551868B2E4}"/>
            </a:ext>
          </a:extLst>
        </p:cNvPr>
        <p:cNvGrpSpPr/>
        <p:nvPr/>
      </p:nvGrpSpPr>
      <p:grpSpPr>
        <a:xfrm>
          <a:off x="0" y="0"/>
          <a:ext cx="0" cy="0"/>
          <a:chOff x="0" y="0"/>
          <a:chExt cx="0" cy="0"/>
        </a:xfrm>
      </p:grpSpPr>
      <p:sp>
        <p:nvSpPr>
          <p:cNvPr id="5" name="Oval 4">
            <a:extLst>
              <a:ext uri="{FF2B5EF4-FFF2-40B4-BE49-F238E27FC236}">
                <a16:creationId xmlns:a16="http://schemas.microsoft.com/office/drawing/2014/main" id="{59DDB043-A3C0-1C6F-5952-9F71AC51CCFE}"/>
              </a:ext>
            </a:extLst>
          </p:cNvPr>
          <p:cNvSpPr/>
          <p:nvPr/>
        </p:nvSpPr>
        <p:spPr>
          <a:xfrm>
            <a:off x="7126317" y="990919"/>
            <a:ext cx="4904045" cy="4876157"/>
          </a:xfrm>
          <a:prstGeom prst="ellipse">
            <a:avLst/>
          </a:prstGeom>
          <a:solidFill>
            <a:srgbClr val="009193">
              <a:alpha val="71000"/>
            </a:srgbClr>
          </a:solidFill>
        </p:spPr>
        <p:style>
          <a:lnRef idx="2">
            <a:schemeClr val="lt1">
              <a:hueOff val="0"/>
              <a:satOff val="0"/>
              <a:lumOff val="0"/>
              <a:alphaOff val="0"/>
            </a:schemeClr>
          </a:lnRef>
          <a:fillRef idx="1">
            <a:scrgbClr r="0" g="0" b="0"/>
          </a:fillRef>
          <a:effectRef idx="0">
            <a:schemeClr val="accent4">
              <a:alpha val="50000"/>
              <a:hueOff val="4900445"/>
              <a:satOff val="-20388"/>
              <a:lumOff val="4804"/>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latin typeface="Calibri" panose="020F0502020204030204" pitchFamily="34" charset="0"/>
                <a:cs typeface="Calibri" panose="020F0502020204030204" pitchFamily="34" charset="0"/>
              </a:rPr>
              <a:t>Firm </a:t>
            </a:r>
            <a:endParaRPr lang="en-GB" sz="3600"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noProof="0" dirty="0">
                <a:solidFill>
                  <a:srgbClr val="C00000"/>
                </a:solidFill>
                <a:latin typeface="Calibri" panose="020F0502020204030204" pitchFamily="34" charset="0"/>
                <a:cs typeface="Calibri" panose="020F0502020204030204" pitchFamily="34" charset="0"/>
              </a:rPr>
              <a:t>success</a:t>
            </a:r>
            <a:endParaRPr lang="en-GB" sz="3600" b="1" kern="1200" noProof="0" dirty="0">
              <a:solidFill>
                <a:srgbClr val="C00000"/>
              </a:solidFill>
              <a:latin typeface="Calibri" panose="020F0502020204030204" pitchFamily="34" charset="0"/>
              <a:cs typeface="Calibri" panose="020F0502020204030204" pitchFamily="34" charset="0"/>
            </a:endParaRPr>
          </a:p>
        </p:txBody>
      </p:sp>
      <p:sp>
        <p:nvSpPr>
          <p:cNvPr id="11" name="Oval 10">
            <a:extLst>
              <a:ext uri="{FF2B5EF4-FFF2-40B4-BE49-F238E27FC236}">
                <a16:creationId xmlns:a16="http://schemas.microsoft.com/office/drawing/2014/main" id="{A2D6FE45-1C70-B811-302C-361B5CC93D47}"/>
              </a:ext>
            </a:extLst>
          </p:cNvPr>
          <p:cNvSpPr/>
          <p:nvPr/>
        </p:nvSpPr>
        <p:spPr>
          <a:xfrm>
            <a:off x="3722093" y="990921"/>
            <a:ext cx="4904045" cy="4876157"/>
          </a:xfrm>
          <a:prstGeom prst="ellipse">
            <a:avLst/>
          </a:prstGeom>
          <a:solidFill>
            <a:srgbClr val="3CA600">
              <a:alpha val="70080"/>
            </a:srgbClr>
          </a:solidFill>
        </p:spPr>
        <p:style>
          <a:lnRef idx="2">
            <a:schemeClr val="lt1">
              <a:hueOff val="0"/>
              <a:satOff val="0"/>
              <a:lumOff val="0"/>
              <a:alphaOff val="0"/>
            </a:schemeClr>
          </a:lnRef>
          <a:fillRef idx="1">
            <a:scrgbClr r="0" g="0" b="0"/>
          </a:fillRef>
          <a:effectRef idx="0">
            <a:schemeClr val="accent4">
              <a:alpha val="50000"/>
              <a:hueOff val="0"/>
              <a:satOff val="0"/>
              <a:lumOff val="0"/>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cs typeface="Calibri" panose="020F0502020204030204" pitchFamily="34" charset="0"/>
              </a:rPr>
              <a:t>Client </a:t>
            </a:r>
            <a:endParaRPr lang="en-GB" sz="3600" kern="1200" noProof="0" dirty="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solidFill>
                  <a:srgbClr val="C00000"/>
                </a:solidFill>
                <a:cs typeface="Calibri" panose="020F0502020204030204" pitchFamily="34" charset="0"/>
              </a:rPr>
              <a:t>loyalty</a:t>
            </a:r>
            <a:r>
              <a:rPr lang="en-GB" sz="3600" b="1" kern="1200" noProof="0" dirty="0">
                <a:cs typeface="Calibri" panose="020F0502020204030204" pitchFamily="34" charset="0"/>
              </a:rPr>
              <a:t> </a:t>
            </a:r>
            <a:endParaRPr lang="en-GB" sz="3600" kern="1200" noProof="0" dirty="0">
              <a:cs typeface="Calibri" panose="020F0502020204030204" pitchFamily="34" charset="0"/>
            </a:endParaRPr>
          </a:p>
        </p:txBody>
      </p:sp>
      <p:sp>
        <p:nvSpPr>
          <p:cNvPr id="9" name="Oval 8">
            <a:extLst>
              <a:ext uri="{FF2B5EF4-FFF2-40B4-BE49-F238E27FC236}">
                <a16:creationId xmlns:a16="http://schemas.microsoft.com/office/drawing/2014/main" id="{4A41860C-23D9-16DB-2135-DC009E5C1710}"/>
              </a:ext>
            </a:extLst>
          </p:cNvPr>
          <p:cNvSpPr/>
          <p:nvPr/>
        </p:nvSpPr>
        <p:spPr>
          <a:xfrm>
            <a:off x="272843" y="990921"/>
            <a:ext cx="4904045" cy="4876157"/>
          </a:xfrm>
          <a:prstGeom prst="ellipse">
            <a:avLst/>
          </a:prstGeom>
          <a:solidFill>
            <a:srgbClr val="797842">
              <a:alpha val="80000"/>
            </a:srgbClr>
          </a:solidFill>
        </p:spPr>
        <p:style>
          <a:lnRef idx="2">
            <a:schemeClr val="lt1">
              <a:hueOff val="0"/>
              <a:satOff val="0"/>
              <a:lumOff val="0"/>
              <a:alphaOff val="0"/>
            </a:schemeClr>
          </a:lnRef>
          <a:fillRef idx="1">
            <a:scrgbClr r="0" g="0" b="0"/>
          </a:fillRef>
          <a:effectRef idx="0">
            <a:schemeClr val="accent4">
              <a:alpha val="50000"/>
              <a:hueOff val="9800891"/>
              <a:satOff val="-40777"/>
              <a:lumOff val="9608"/>
              <a:alphaOff val="0"/>
            </a:schemeClr>
          </a:effectRef>
          <a:fontRef idx="minor">
            <a:schemeClr val="tx1"/>
          </a:fontRef>
        </p:style>
        <p:txBody>
          <a:bodyPr/>
          <a:lstStyle/>
          <a:p>
            <a:pPr marL="0" lvl="0" indent="0" algn="ctr" defTabSz="1600200">
              <a:lnSpc>
                <a:spcPct val="90000"/>
              </a:lnSpc>
              <a:spcBef>
                <a:spcPct val="0"/>
              </a:spcBef>
              <a:spcAft>
                <a:spcPct val="35000"/>
              </a:spcAft>
              <a:buNone/>
            </a:pPr>
            <a:endParaRPr lang="en-GB" sz="3600" b="1"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latin typeface="Calibri" panose="020F0502020204030204" pitchFamily="34" charset="0"/>
                <a:cs typeface="Calibri" panose="020F0502020204030204" pitchFamily="34" charset="0"/>
              </a:rPr>
              <a:t>Team</a:t>
            </a:r>
            <a:endParaRPr lang="en-GB" sz="3600" kern="1200" noProof="0" dirty="0">
              <a:latin typeface="Calibri" panose="020F0502020204030204" pitchFamily="34" charset="0"/>
              <a:cs typeface="Calibri" panose="020F0502020204030204" pitchFamily="34" charset="0"/>
            </a:endParaRPr>
          </a:p>
          <a:p>
            <a:pPr marL="0" lvl="0" indent="0" algn="ctr" defTabSz="1600200">
              <a:lnSpc>
                <a:spcPct val="90000"/>
              </a:lnSpc>
              <a:spcBef>
                <a:spcPct val="0"/>
              </a:spcBef>
              <a:spcAft>
                <a:spcPct val="35000"/>
              </a:spcAft>
              <a:buNone/>
            </a:pPr>
            <a:r>
              <a:rPr lang="en-GB" sz="3600" b="1" kern="1200" noProof="0" dirty="0">
                <a:solidFill>
                  <a:srgbClr val="C00000"/>
                </a:solidFill>
                <a:latin typeface="Calibri" panose="020F0502020204030204" pitchFamily="34" charset="0"/>
                <a:cs typeface="Calibri" panose="020F0502020204030204" pitchFamily="34" charset="0"/>
              </a:rPr>
              <a:t>engagement</a:t>
            </a:r>
            <a:endParaRPr lang="en-GB" sz="3600" kern="1200" noProof="0" dirty="0">
              <a:solidFill>
                <a:srgbClr val="C00000"/>
              </a:solidFill>
              <a:latin typeface="Calibri" panose="020F0502020204030204" pitchFamily="34" charset="0"/>
              <a:cs typeface="Calibri" panose="020F0502020204030204" pitchFamily="34" charset="0"/>
            </a:endParaRPr>
          </a:p>
        </p:txBody>
      </p:sp>
      <p:pic>
        <p:nvPicPr>
          <p:cNvPr id="1026" name="Picture 2" descr="Q-12 Employee engagement | Alan Gregorec">
            <a:extLst>
              <a:ext uri="{FF2B5EF4-FFF2-40B4-BE49-F238E27FC236}">
                <a16:creationId xmlns:a16="http://schemas.microsoft.com/office/drawing/2014/main" id="{EF69631B-EA3C-0D29-20A9-182E372D44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843" y="419100"/>
            <a:ext cx="11757519"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4660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A2218-9716-35A4-BA85-8A65A02AB02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6227210-9C69-31B1-58E2-6010A750DB6C}"/>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CF95E2EA-B042-F0F4-7772-D54ABB4F9C14}"/>
              </a:ext>
            </a:extLst>
          </p:cNvPr>
          <p:cNvSpPr txBox="1">
            <a:spLocks/>
          </p:cNvSpPr>
          <p:nvPr/>
        </p:nvSpPr>
        <p:spPr bwMode="auto">
          <a:xfrm>
            <a:off x="1327371" y="2885574"/>
            <a:ext cx="9537257"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0EEA0A64-9D01-46A4-4563-956CCADC8710}"/>
              </a:ext>
            </a:extLst>
          </p:cNvPr>
          <p:cNvSpPr txBox="1">
            <a:spLocks/>
          </p:cNvSpPr>
          <p:nvPr/>
        </p:nvSpPr>
        <p:spPr>
          <a:xfrm>
            <a:off x="987423" y="2885574"/>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endParaRPr lang="en-US" kern="0" dirty="0">
              <a:solidFill>
                <a:srgbClr val="23825D"/>
              </a:solidFill>
            </a:endParaRPr>
          </a:p>
        </p:txBody>
      </p:sp>
      <p:sp>
        <p:nvSpPr>
          <p:cNvPr id="7" name="TextBox 6">
            <a:extLst>
              <a:ext uri="{FF2B5EF4-FFF2-40B4-BE49-F238E27FC236}">
                <a16:creationId xmlns:a16="http://schemas.microsoft.com/office/drawing/2014/main" id="{05F9C032-024B-EF01-3AAC-71AF3FD036F4}"/>
              </a:ext>
            </a:extLst>
          </p:cNvPr>
          <p:cNvSpPr txBox="1"/>
          <p:nvPr/>
        </p:nvSpPr>
        <p:spPr>
          <a:xfrm>
            <a:off x="1177923" y="1166842"/>
            <a:ext cx="10217151" cy="4524315"/>
          </a:xfrm>
          <a:prstGeom prst="rect">
            <a:avLst/>
          </a:prstGeom>
          <a:noFill/>
        </p:spPr>
        <p:txBody>
          <a:bodyPr wrap="square">
            <a:spAutoFit/>
          </a:bodyPr>
          <a:lstStyle/>
          <a:p>
            <a:pPr>
              <a:buNone/>
            </a:pPr>
            <a:r>
              <a:rPr lang="en-GB" sz="1800" dirty="0">
                <a:solidFill>
                  <a:srgbClr val="1A1618"/>
                </a:solidFill>
                <a:effectLst/>
                <a:latin typeface="Arial" panose="020B0604020202020204" pitchFamily="34" charset="0"/>
                <a:ea typeface="Times New Roman" panose="02020603050405020304" pitchFamily="18" charset="0"/>
                <a:cs typeface="Aptos" panose="020B0004020202020204" pitchFamily="34" charset="0"/>
              </a:rPr>
              <a:t>If you want to strengthen your leadership, try this small daily practice.</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1A1618"/>
                </a:solidFill>
                <a:effectLst/>
                <a:latin typeface="Arial" panose="020B0604020202020204" pitchFamily="34" charset="0"/>
                <a:ea typeface="Times New Roman" panose="02020603050405020304" pitchFamily="18" charset="0"/>
                <a:cs typeface="Aptos" panose="020B0004020202020204" pitchFamily="34" charset="0"/>
              </a:rPr>
              <a:t> </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1A1618"/>
                </a:solidFill>
                <a:effectLst/>
                <a:latin typeface="Arial" panose="020B0604020202020204" pitchFamily="34" charset="0"/>
                <a:ea typeface="Times New Roman" panose="02020603050405020304" pitchFamily="18" charset="0"/>
                <a:cs typeface="Aptos" panose="020B0004020202020204" pitchFamily="34" charset="0"/>
              </a:rPr>
              <a:t>Once a day, choose one person</a:t>
            </a: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–a colleague, a direct report, someone you work alongside—and ask a real question. not the autopilot "How's it going? that everyone answer with "Fine."</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 </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Instead, try something more genuine:</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"How are you, really?"</a:t>
            </a:r>
            <a:b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b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"What's one thing making your job harder than it needs to be?"</a:t>
            </a:r>
            <a:b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b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"What would good look like from here?"</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 </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Then, give them 90 seconds of your full attention. No phone, no interruptions, and no rushing to solve the problem right away... Simply listen.</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 </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Moments like this may seem small, but they build trust, surface challenges earlier, and help people feel seen and valued. Over time, those moments compound into something larger—a culture where people feel safe to speak up and contribute their best work.</a:t>
            </a:r>
            <a:endParaRPr lang="en-GB" sz="18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976878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198399C-53CE-E1DC-853C-90B626405933}"/>
              </a:ext>
            </a:extLst>
          </p:cNvPr>
          <p:cNvGrpSpPr/>
          <p:nvPr/>
        </p:nvGrpSpPr>
        <p:grpSpPr>
          <a:xfrm>
            <a:off x="2516221" y="371039"/>
            <a:ext cx="9387552" cy="5549505"/>
            <a:chOff x="0" y="0"/>
            <a:chExt cx="5384799" cy="3183675"/>
          </a:xfrm>
        </p:grpSpPr>
        <p:grpSp>
          <p:nvGrpSpPr>
            <p:cNvPr id="9" name="Group 8">
              <a:extLst>
                <a:ext uri="{FF2B5EF4-FFF2-40B4-BE49-F238E27FC236}">
                  <a16:creationId xmlns:a16="http://schemas.microsoft.com/office/drawing/2014/main" id="{4D8E9F1A-F68A-F40D-4F30-7F3E0544C6A4}"/>
                </a:ext>
              </a:extLst>
            </p:cNvPr>
            <p:cNvGrpSpPr/>
            <p:nvPr/>
          </p:nvGrpSpPr>
          <p:grpSpPr>
            <a:xfrm>
              <a:off x="0" y="0"/>
              <a:ext cx="5384799" cy="2655570"/>
              <a:chOff x="0" y="0"/>
              <a:chExt cx="9389533" cy="4546600"/>
            </a:xfrm>
          </p:grpSpPr>
          <p:sp>
            <p:nvSpPr>
              <p:cNvPr id="11" name="Oval 10">
                <a:extLst>
                  <a:ext uri="{FF2B5EF4-FFF2-40B4-BE49-F238E27FC236}">
                    <a16:creationId xmlns:a16="http://schemas.microsoft.com/office/drawing/2014/main" id="{9EF5FB24-36E1-28A6-C259-0BF1EC1E45B9}"/>
                  </a:ext>
                </a:extLst>
              </p:cNvPr>
              <p:cNvSpPr/>
              <p:nvPr/>
            </p:nvSpPr>
            <p:spPr>
              <a:xfrm>
                <a:off x="4842933" y="0"/>
                <a:ext cx="4546600" cy="4546600"/>
              </a:xfrm>
              <a:prstGeom prst="ellipse">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buNone/>
                </a:pPr>
                <a:r>
                  <a:rPr lang="en-US" sz="2200" b="1" kern="1200">
                    <a:solidFill>
                      <a:srgbClr val="FFFFFF"/>
                    </a:solidFill>
                    <a:effectLst/>
                    <a:ea typeface="Aptos" panose="020B0004020202020204" pitchFamily="34" charset="0"/>
                    <a:cs typeface="Times New Roman" panose="02020603050405020304" pitchFamily="18" charset="0"/>
                  </a:rPr>
                  <a:t>Sustainable </a:t>
                </a:r>
                <a:endParaRPr lang="en-GB" sz="1050" kern="100">
                  <a:effectLst/>
                  <a:ea typeface="Aptos" panose="020B0004020202020204" pitchFamily="34" charset="0"/>
                  <a:cs typeface="Times New Roman" panose="02020603050405020304" pitchFamily="18" charset="0"/>
                </a:endParaRPr>
              </a:p>
              <a:p>
                <a:pPr algn="ctr">
                  <a:spcAft>
                    <a:spcPts val="600"/>
                  </a:spcAft>
                  <a:buNone/>
                </a:pPr>
                <a:r>
                  <a:rPr lang="en-US" sz="2200" b="1" kern="1200">
                    <a:solidFill>
                      <a:srgbClr val="FFFFFF"/>
                    </a:solidFill>
                    <a:effectLst/>
                    <a:ea typeface="Aptos" panose="020B0004020202020204" pitchFamily="34" charset="0"/>
                    <a:cs typeface="Times New Roman" panose="02020603050405020304" pitchFamily="18" charset="0"/>
                  </a:rPr>
                  <a:t>success</a:t>
                </a:r>
                <a:endParaRPr lang="en-GB" sz="1050" kern="100">
                  <a:effectLst/>
                  <a:ea typeface="Aptos" panose="020B000402020202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E2B9C0FD-E3B1-851C-D3B9-6380D151FAEF}"/>
                  </a:ext>
                </a:extLst>
              </p:cNvPr>
              <p:cNvSpPr/>
              <p:nvPr/>
            </p:nvSpPr>
            <p:spPr>
              <a:xfrm>
                <a:off x="2133600" y="1032934"/>
                <a:ext cx="3510580" cy="3510580"/>
              </a:xfrm>
              <a:prstGeom prst="ellipse">
                <a:avLst/>
              </a:prstGeom>
              <a:solidFill>
                <a:srgbClr val="00B05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buNone/>
                </a:pPr>
                <a:r>
                  <a:rPr lang="en-US" sz="1800" b="1" kern="1200" dirty="0">
                    <a:solidFill>
                      <a:srgbClr val="000000"/>
                    </a:solidFill>
                    <a:effectLst/>
                    <a:ea typeface="Aptos" panose="020B0004020202020204" pitchFamily="34" charset="0"/>
                    <a:cs typeface="Times New Roman" panose="02020603050405020304" pitchFamily="18" charset="0"/>
                  </a:rPr>
                  <a:t>Client</a:t>
                </a:r>
                <a:endParaRPr lang="en-GB" sz="1050" kern="100" dirty="0">
                  <a:effectLst/>
                  <a:ea typeface="Aptos" panose="020B0004020202020204" pitchFamily="34" charset="0"/>
                  <a:cs typeface="Times New Roman" panose="02020603050405020304" pitchFamily="18" charset="0"/>
                </a:endParaRPr>
              </a:p>
              <a:p>
                <a:pPr algn="ctr">
                  <a:spcAft>
                    <a:spcPts val="600"/>
                  </a:spcAft>
                  <a:buNone/>
                </a:pPr>
                <a:r>
                  <a:rPr lang="en-US" sz="1800" b="1" kern="1200" dirty="0">
                    <a:solidFill>
                      <a:srgbClr val="000000"/>
                    </a:solidFill>
                    <a:effectLst/>
                    <a:ea typeface="Aptos" panose="020B0004020202020204" pitchFamily="34" charset="0"/>
                    <a:cs typeface="Times New Roman" panose="02020603050405020304" pitchFamily="18" charset="0"/>
                  </a:rPr>
                  <a:t>Loyalty</a:t>
                </a:r>
                <a:endParaRPr lang="en-GB" sz="1050" kern="100" dirty="0">
                  <a:effectLst/>
                  <a:ea typeface="Aptos" panose="020B0004020202020204" pitchFamily="34" charset="0"/>
                  <a:cs typeface="Times New Roman" panose="02020603050405020304" pitchFamily="18" charset="0"/>
                </a:endParaRPr>
              </a:p>
            </p:txBody>
          </p:sp>
          <p:sp>
            <p:nvSpPr>
              <p:cNvPr id="13" name="Oval 12">
                <a:extLst>
                  <a:ext uri="{FF2B5EF4-FFF2-40B4-BE49-F238E27FC236}">
                    <a16:creationId xmlns:a16="http://schemas.microsoft.com/office/drawing/2014/main" id="{6ADA139B-0E64-A8DC-701D-E0796ACA5CAF}"/>
                  </a:ext>
                </a:extLst>
              </p:cNvPr>
              <p:cNvSpPr/>
              <p:nvPr/>
            </p:nvSpPr>
            <p:spPr>
              <a:xfrm>
                <a:off x="0" y="1837267"/>
                <a:ext cx="2705100" cy="2705100"/>
              </a:xfrm>
              <a:prstGeom prst="ellipse">
                <a:avLst/>
              </a:prstGeom>
              <a:solidFill>
                <a:schemeClr val="accent5">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buNone/>
                </a:pPr>
                <a:r>
                  <a:rPr lang="en-US" sz="1200" b="1" kern="1200">
                    <a:solidFill>
                      <a:srgbClr val="000000"/>
                    </a:solidFill>
                    <a:effectLst/>
                    <a:ea typeface="Aptos" panose="020B0004020202020204" pitchFamily="34" charset="0"/>
                    <a:cs typeface="Times New Roman" panose="02020603050405020304" pitchFamily="18" charset="0"/>
                  </a:rPr>
                  <a:t>Team Engagement</a:t>
                </a:r>
                <a:endParaRPr lang="en-GB" sz="1050" kern="100">
                  <a:effectLst/>
                  <a:ea typeface="Aptos" panose="020B0004020202020204" pitchFamily="34" charset="0"/>
                  <a:cs typeface="Times New Roman" panose="02020603050405020304" pitchFamily="18" charset="0"/>
                </a:endParaRPr>
              </a:p>
            </p:txBody>
          </p:sp>
        </p:grpSp>
        <p:sp>
          <p:nvSpPr>
            <p:cNvPr id="10" name="Right Arrow 9">
              <a:extLst>
                <a:ext uri="{FF2B5EF4-FFF2-40B4-BE49-F238E27FC236}">
                  <a16:creationId xmlns:a16="http://schemas.microsoft.com/office/drawing/2014/main" id="{200A34EE-22B4-75EF-B86B-BB0DD0385149}"/>
                </a:ext>
              </a:extLst>
            </p:cNvPr>
            <p:cNvSpPr/>
            <p:nvPr/>
          </p:nvSpPr>
          <p:spPr>
            <a:xfrm>
              <a:off x="76200" y="2586568"/>
              <a:ext cx="5229860" cy="597107"/>
            </a:xfrm>
            <a:prstGeom prst="rightArrow">
              <a:avLst/>
            </a:prstGeom>
            <a:gradFill flip="none" rotWithShape="1">
              <a:gsLst>
                <a:gs pos="0">
                  <a:srgbClr val="B45AAA"/>
                </a:gs>
                <a:gs pos="19000">
                  <a:srgbClr val="B45AAA"/>
                </a:gs>
                <a:gs pos="63000">
                  <a:srgbClr val="3E8B7D"/>
                </a:gs>
                <a:gs pos="56000">
                  <a:srgbClr val="3BC177"/>
                </a:gs>
                <a:gs pos="29000">
                  <a:srgbClr val="3BC177"/>
                </a:gs>
                <a:gs pos="100000">
                  <a:srgbClr val="415483"/>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buNone/>
              </a:pPr>
              <a:r>
                <a:rPr lang="en-US" sz="1200" b="1" kern="1200">
                  <a:solidFill>
                    <a:srgbClr val="000000"/>
                  </a:solidFill>
                  <a:effectLst/>
                  <a:ea typeface="Aptos" panose="020B0004020202020204" pitchFamily="34" charset="0"/>
                  <a:cs typeface="Times New Roman" panose="02020603050405020304" pitchFamily="18" charset="0"/>
                </a:rPr>
                <a:t>HOW TO TRANSFORM YOUR FIRM’S RESULTS</a:t>
              </a:r>
              <a:endParaRPr lang="en-GB" sz="1050" kern="100">
                <a:effectLst/>
                <a:ea typeface="Aptos" panose="020B00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23157956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14E70-E55B-687F-3488-D1F39D59291F}"/>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6E4A2A63-EA34-0926-E63B-5D87B2E32ED4}"/>
              </a:ext>
            </a:extLst>
          </p:cNvPr>
          <p:cNvSpPr/>
          <p:nvPr/>
        </p:nvSpPr>
        <p:spPr>
          <a:xfrm>
            <a:off x="7356603" y="451413"/>
            <a:ext cx="4547170" cy="4547170"/>
          </a:xfrm>
          <a:prstGeom prst="ellipse">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Sustainable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success</a:t>
            </a:r>
          </a:p>
        </p:txBody>
      </p:sp>
      <p:sp>
        <p:nvSpPr>
          <p:cNvPr id="3" name="Oval 2">
            <a:extLst>
              <a:ext uri="{FF2B5EF4-FFF2-40B4-BE49-F238E27FC236}">
                <a16:creationId xmlns:a16="http://schemas.microsoft.com/office/drawing/2014/main" id="{28985998-4ED9-923A-FF27-5270A3513321}"/>
              </a:ext>
            </a:extLst>
          </p:cNvPr>
          <p:cNvSpPr/>
          <p:nvPr/>
        </p:nvSpPr>
        <p:spPr>
          <a:xfrm>
            <a:off x="4651150" y="1488003"/>
            <a:ext cx="3510580" cy="3510580"/>
          </a:xfrm>
          <a:prstGeom prst="ellipse">
            <a:avLst/>
          </a:prstGeom>
          <a:solidFill>
            <a:srgbClr val="00B05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Client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Loyalty</a:t>
            </a:r>
          </a:p>
        </p:txBody>
      </p:sp>
      <p:sp>
        <p:nvSpPr>
          <p:cNvPr id="4" name="Oval 3">
            <a:extLst>
              <a:ext uri="{FF2B5EF4-FFF2-40B4-BE49-F238E27FC236}">
                <a16:creationId xmlns:a16="http://schemas.microsoft.com/office/drawing/2014/main" id="{2DC21DBE-C008-DFBA-3A31-B632444ED422}"/>
              </a:ext>
            </a:extLst>
          </p:cNvPr>
          <p:cNvSpPr/>
          <p:nvPr/>
        </p:nvSpPr>
        <p:spPr>
          <a:xfrm>
            <a:off x="2516221" y="2293130"/>
            <a:ext cx="2705453" cy="2705453"/>
          </a:xfrm>
          <a:prstGeom prst="ellipse">
            <a:avLst/>
          </a:prstGeom>
          <a:solidFill>
            <a:schemeClr val="accent5">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Team Engagement</a:t>
            </a:r>
          </a:p>
        </p:txBody>
      </p:sp>
      <p:sp>
        <p:nvSpPr>
          <p:cNvPr id="5" name="Oval 4">
            <a:extLst>
              <a:ext uri="{FF2B5EF4-FFF2-40B4-BE49-F238E27FC236}">
                <a16:creationId xmlns:a16="http://schemas.microsoft.com/office/drawing/2014/main" id="{EB815EA3-6F9B-FBA7-BDAB-1C69E4115042}"/>
              </a:ext>
            </a:extLst>
          </p:cNvPr>
          <p:cNvSpPr/>
          <p:nvPr/>
        </p:nvSpPr>
        <p:spPr>
          <a:xfrm>
            <a:off x="915594" y="2993884"/>
            <a:ext cx="2004699" cy="2004699"/>
          </a:xfrm>
          <a:prstGeom prst="ellipse">
            <a:avLst/>
          </a:prstGeom>
          <a:solidFill>
            <a:srgbClr val="FFC00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Skills &amp; Mindset</a:t>
            </a:r>
          </a:p>
        </p:txBody>
      </p:sp>
      <p:sp>
        <p:nvSpPr>
          <p:cNvPr id="7" name="Right Arrow 6">
            <a:extLst>
              <a:ext uri="{FF2B5EF4-FFF2-40B4-BE49-F238E27FC236}">
                <a16:creationId xmlns:a16="http://schemas.microsoft.com/office/drawing/2014/main" id="{1D1A9B6C-2131-B0BA-762B-4759E7AEAC6E}"/>
              </a:ext>
            </a:extLst>
          </p:cNvPr>
          <p:cNvSpPr/>
          <p:nvPr/>
        </p:nvSpPr>
        <p:spPr>
          <a:xfrm>
            <a:off x="915594" y="5143499"/>
            <a:ext cx="10360811" cy="671513"/>
          </a:xfrm>
          <a:prstGeom prst="rightArrow">
            <a:avLst/>
          </a:prstGeom>
          <a:solidFill>
            <a:srgbClr val="00206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HOW TO TRANSFORM YOUR FIRM’S RESULTS</a:t>
            </a:r>
          </a:p>
        </p:txBody>
      </p:sp>
    </p:spTree>
    <p:extLst>
      <p:ext uri="{BB962C8B-B14F-4D97-AF65-F5344CB8AC3E}">
        <p14:creationId xmlns:p14="http://schemas.microsoft.com/office/powerpoint/2010/main" val="231978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F1E58-752C-11DA-64BB-9D23517FD37A}"/>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0981E900-C40D-0898-95E2-34CEF5F926A2}"/>
              </a:ext>
            </a:extLst>
          </p:cNvPr>
          <p:cNvSpPr/>
          <p:nvPr/>
        </p:nvSpPr>
        <p:spPr>
          <a:xfrm>
            <a:off x="7356603" y="451413"/>
            <a:ext cx="4547170" cy="4547170"/>
          </a:xfrm>
          <a:prstGeom prst="ellipse">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Sustainable </a:t>
            </a:r>
          </a:p>
          <a:p>
            <a:pPr algn="ctr"/>
            <a:r>
              <a:rPr lang="en-US" sz="2400" b="1" dirty="0">
                <a:solidFill>
                  <a:schemeClr val="bg1"/>
                </a:solidFill>
              </a:rPr>
              <a:t>success</a:t>
            </a:r>
          </a:p>
        </p:txBody>
      </p:sp>
      <p:sp>
        <p:nvSpPr>
          <p:cNvPr id="3" name="Oval 2">
            <a:extLst>
              <a:ext uri="{FF2B5EF4-FFF2-40B4-BE49-F238E27FC236}">
                <a16:creationId xmlns:a16="http://schemas.microsoft.com/office/drawing/2014/main" id="{845A7E33-0B72-0920-8284-6E0E6EDFAF46}"/>
              </a:ext>
            </a:extLst>
          </p:cNvPr>
          <p:cNvSpPr/>
          <p:nvPr/>
        </p:nvSpPr>
        <p:spPr>
          <a:xfrm>
            <a:off x="4651150" y="1488003"/>
            <a:ext cx="3510580" cy="3510580"/>
          </a:xfrm>
          <a:prstGeom prst="ellipse">
            <a:avLst/>
          </a:prstGeom>
          <a:solidFill>
            <a:srgbClr val="00B05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Client</a:t>
            </a:r>
          </a:p>
          <a:p>
            <a:pPr algn="ctr"/>
            <a:r>
              <a:rPr lang="en-US" sz="2400" b="1" dirty="0">
                <a:solidFill>
                  <a:schemeClr val="tx1"/>
                </a:solidFill>
              </a:rPr>
              <a:t>Loyalty</a:t>
            </a:r>
          </a:p>
        </p:txBody>
      </p:sp>
      <p:sp>
        <p:nvSpPr>
          <p:cNvPr id="4" name="Oval 3">
            <a:extLst>
              <a:ext uri="{FF2B5EF4-FFF2-40B4-BE49-F238E27FC236}">
                <a16:creationId xmlns:a16="http://schemas.microsoft.com/office/drawing/2014/main" id="{029C9BDD-8AA5-435E-5047-5B214E2164CA}"/>
              </a:ext>
            </a:extLst>
          </p:cNvPr>
          <p:cNvSpPr/>
          <p:nvPr/>
        </p:nvSpPr>
        <p:spPr>
          <a:xfrm>
            <a:off x="2516221" y="2293130"/>
            <a:ext cx="2705453" cy="2705453"/>
          </a:xfrm>
          <a:prstGeom prst="ellipse">
            <a:avLst/>
          </a:prstGeom>
          <a:solidFill>
            <a:schemeClr val="accent5">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Team Engagement</a:t>
            </a:r>
          </a:p>
        </p:txBody>
      </p:sp>
      <p:sp>
        <p:nvSpPr>
          <p:cNvPr id="5" name="Oval 4">
            <a:extLst>
              <a:ext uri="{FF2B5EF4-FFF2-40B4-BE49-F238E27FC236}">
                <a16:creationId xmlns:a16="http://schemas.microsoft.com/office/drawing/2014/main" id="{52580178-9F51-5713-D03D-C21A73950AEA}"/>
              </a:ext>
            </a:extLst>
          </p:cNvPr>
          <p:cNvSpPr/>
          <p:nvPr/>
        </p:nvSpPr>
        <p:spPr>
          <a:xfrm>
            <a:off x="915594" y="2993884"/>
            <a:ext cx="2004699" cy="2004699"/>
          </a:xfrm>
          <a:prstGeom prst="ellipse">
            <a:avLst/>
          </a:prstGeom>
          <a:solidFill>
            <a:srgbClr val="FFC00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Manager</a:t>
            </a:r>
          </a:p>
          <a:p>
            <a:pPr algn="ctr"/>
            <a:r>
              <a:rPr lang="en-US" sz="2400" b="1" dirty="0">
                <a:solidFill>
                  <a:schemeClr val="tx1"/>
                </a:solidFill>
              </a:rPr>
              <a:t>Skills &amp; Mindset</a:t>
            </a:r>
          </a:p>
        </p:txBody>
      </p:sp>
      <p:sp>
        <p:nvSpPr>
          <p:cNvPr id="7" name="Right Arrow 6">
            <a:extLst>
              <a:ext uri="{FF2B5EF4-FFF2-40B4-BE49-F238E27FC236}">
                <a16:creationId xmlns:a16="http://schemas.microsoft.com/office/drawing/2014/main" id="{5914C1A9-CFF5-5715-3328-337C5F1AA580}"/>
              </a:ext>
            </a:extLst>
          </p:cNvPr>
          <p:cNvSpPr/>
          <p:nvPr/>
        </p:nvSpPr>
        <p:spPr>
          <a:xfrm>
            <a:off x="915594" y="5143499"/>
            <a:ext cx="10360811" cy="671513"/>
          </a:xfrm>
          <a:prstGeom prst="rightArrow">
            <a:avLst/>
          </a:prstGeom>
          <a:solidFill>
            <a:srgbClr val="00206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HOW TO TRANSFORM YOUR FIRM’S RESULTS</a:t>
            </a:r>
          </a:p>
        </p:txBody>
      </p:sp>
      <p:sp>
        <p:nvSpPr>
          <p:cNvPr id="6" name="TextBox 5">
            <a:extLst>
              <a:ext uri="{FF2B5EF4-FFF2-40B4-BE49-F238E27FC236}">
                <a16:creationId xmlns:a16="http://schemas.microsoft.com/office/drawing/2014/main" id="{E3C760CB-5CDB-EE7B-CD04-7515AF67B95D}"/>
              </a:ext>
            </a:extLst>
          </p:cNvPr>
          <p:cNvSpPr txBox="1"/>
          <p:nvPr/>
        </p:nvSpPr>
        <p:spPr>
          <a:xfrm>
            <a:off x="915595" y="5959928"/>
            <a:ext cx="1811642" cy="375138"/>
          </a:xfrm>
          <a:prstGeom prst="rect">
            <a:avLst/>
          </a:prstGeom>
          <a:noFill/>
          <a:ln>
            <a:solidFill>
              <a:srgbClr val="FFC000"/>
            </a:solidFill>
          </a:ln>
        </p:spPr>
        <p:txBody>
          <a:bodyPr wrap="square" rtlCol="0">
            <a:spAutoFit/>
          </a:bodyPr>
          <a:lstStyle/>
          <a:p>
            <a:pPr algn="ctr"/>
            <a:r>
              <a:rPr lang="en-US" b="1" dirty="0"/>
              <a:t>DCC score</a:t>
            </a:r>
          </a:p>
        </p:txBody>
      </p:sp>
      <p:sp>
        <p:nvSpPr>
          <p:cNvPr id="8" name="TextBox 7">
            <a:extLst>
              <a:ext uri="{FF2B5EF4-FFF2-40B4-BE49-F238E27FC236}">
                <a16:creationId xmlns:a16="http://schemas.microsoft.com/office/drawing/2014/main" id="{FEF9AAAA-2632-DCE1-5634-82E0299A29D6}"/>
              </a:ext>
            </a:extLst>
          </p:cNvPr>
          <p:cNvSpPr txBox="1"/>
          <p:nvPr/>
        </p:nvSpPr>
        <p:spPr>
          <a:xfrm>
            <a:off x="2727236" y="5959928"/>
            <a:ext cx="2290241" cy="369332"/>
          </a:xfrm>
          <a:prstGeom prst="rect">
            <a:avLst/>
          </a:prstGeom>
          <a:noFill/>
          <a:ln>
            <a:solidFill>
              <a:schemeClr val="accent5"/>
            </a:solidFill>
          </a:ln>
        </p:spPr>
        <p:txBody>
          <a:bodyPr wrap="square" rtlCol="0">
            <a:spAutoFit/>
          </a:bodyPr>
          <a:lstStyle/>
          <a:p>
            <a:pPr algn="ctr"/>
            <a:r>
              <a:rPr lang="en-US" b="1" dirty="0"/>
              <a:t>Q12 score</a:t>
            </a:r>
          </a:p>
        </p:txBody>
      </p:sp>
      <p:sp>
        <p:nvSpPr>
          <p:cNvPr id="9" name="TextBox 8">
            <a:extLst>
              <a:ext uri="{FF2B5EF4-FFF2-40B4-BE49-F238E27FC236}">
                <a16:creationId xmlns:a16="http://schemas.microsoft.com/office/drawing/2014/main" id="{25C57C6D-D4C5-4FA2-8781-EF720A394CAA}"/>
              </a:ext>
            </a:extLst>
          </p:cNvPr>
          <p:cNvSpPr txBox="1"/>
          <p:nvPr/>
        </p:nvSpPr>
        <p:spPr>
          <a:xfrm>
            <a:off x="5017477" y="5959928"/>
            <a:ext cx="2860431" cy="369332"/>
          </a:xfrm>
          <a:prstGeom prst="rect">
            <a:avLst/>
          </a:prstGeom>
          <a:noFill/>
          <a:ln>
            <a:solidFill>
              <a:srgbClr val="00B050"/>
            </a:solidFill>
          </a:ln>
        </p:spPr>
        <p:txBody>
          <a:bodyPr wrap="square" rtlCol="0">
            <a:spAutoFit/>
          </a:bodyPr>
          <a:lstStyle/>
          <a:p>
            <a:pPr algn="ctr"/>
            <a:r>
              <a:rPr lang="en-US" b="1" dirty="0"/>
              <a:t>Client loyalty score</a:t>
            </a:r>
          </a:p>
        </p:txBody>
      </p:sp>
      <p:sp>
        <p:nvSpPr>
          <p:cNvPr id="10" name="TextBox 9">
            <a:extLst>
              <a:ext uri="{FF2B5EF4-FFF2-40B4-BE49-F238E27FC236}">
                <a16:creationId xmlns:a16="http://schemas.microsoft.com/office/drawing/2014/main" id="{B2F86F62-C0DE-9B86-1DCF-0BB576EB7A61}"/>
              </a:ext>
            </a:extLst>
          </p:cNvPr>
          <p:cNvSpPr txBox="1"/>
          <p:nvPr/>
        </p:nvSpPr>
        <p:spPr>
          <a:xfrm>
            <a:off x="7877908" y="5959928"/>
            <a:ext cx="3398497" cy="369332"/>
          </a:xfrm>
          <a:prstGeom prst="rect">
            <a:avLst/>
          </a:prstGeom>
          <a:noFill/>
          <a:ln>
            <a:solidFill>
              <a:srgbClr val="002060"/>
            </a:solidFill>
          </a:ln>
        </p:spPr>
        <p:txBody>
          <a:bodyPr wrap="square" rtlCol="0">
            <a:spAutoFit/>
          </a:bodyPr>
          <a:lstStyle/>
          <a:p>
            <a:pPr algn="ctr"/>
            <a:r>
              <a:rPr lang="en-US" b="1" dirty="0"/>
              <a:t>Results</a:t>
            </a:r>
          </a:p>
        </p:txBody>
      </p:sp>
    </p:spTree>
    <p:extLst>
      <p:ext uri="{BB962C8B-B14F-4D97-AF65-F5344CB8AC3E}">
        <p14:creationId xmlns:p14="http://schemas.microsoft.com/office/powerpoint/2010/main" val="21127096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4FA3-CCE6-4861-69BC-C80EBAB05A9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77D96E6-8D85-8739-AB4F-7FACDD3A40F5}"/>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06F06F03-FDC7-46CD-FE09-70965B8F8FB1}"/>
              </a:ext>
            </a:extLst>
          </p:cNvPr>
          <p:cNvSpPr txBox="1">
            <a:spLocks/>
          </p:cNvSpPr>
          <p:nvPr/>
        </p:nvSpPr>
        <p:spPr bwMode="auto">
          <a:xfrm>
            <a:off x="1327371" y="2885574"/>
            <a:ext cx="9537257"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lgn="ctr">
              <a:spcAft>
                <a:spcPts val="1200"/>
              </a:spcAft>
              <a:buNone/>
            </a:pPr>
            <a:r>
              <a:rPr lang="en-GB" dirty="0">
                <a:solidFill>
                  <a:srgbClr val="7030A0"/>
                </a:solidFill>
              </a:rPr>
              <a:t>Question: </a:t>
            </a:r>
            <a:r>
              <a:rPr lang="en-GB" dirty="0"/>
              <a:t>On the basis of these triggers, what could best describe your frame of mind going into an accountability conversation?</a:t>
            </a: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34359BAC-1DD2-A7A3-78FC-29EEF5780826}"/>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spTree>
    <p:extLst>
      <p:ext uri="{BB962C8B-B14F-4D97-AF65-F5344CB8AC3E}">
        <p14:creationId xmlns:p14="http://schemas.microsoft.com/office/powerpoint/2010/main" val="25289549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5D6CC-81B3-C416-41D9-67DD06F9139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E605B91-7276-CE90-C826-4E92C8A299D9}"/>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5D1E5407-C8D8-2977-B7FA-5E2CC68530FE}"/>
              </a:ext>
            </a:extLst>
          </p:cNvPr>
          <p:cNvSpPr txBox="1">
            <a:spLocks/>
          </p:cNvSpPr>
          <p:nvPr/>
        </p:nvSpPr>
        <p:spPr bwMode="auto">
          <a:xfrm>
            <a:off x="914401" y="2885574"/>
            <a:ext cx="10346832" cy="9144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endParaRPr lang="en-GB" sz="3200" kern="0" dirty="0"/>
          </a:p>
        </p:txBody>
      </p:sp>
      <p:sp>
        <p:nvSpPr>
          <p:cNvPr id="4" name="Title 1">
            <a:extLst>
              <a:ext uri="{FF2B5EF4-FFF2-40B4-BE49-F238E27FC236}">
                <a16:creationId xmlns:a16="http://schemas.microsoft.com/office/drawing/2014/main" id="{17ADDA04-0C6F-6646-1EA0-23A5F6F8DB8A}"/>
              </a:ext>
            </a:extLst>
          </p:cNvPr>
          <p:cNvSpPr txBox="1">
            <a:spLocks/>
          </p:cNvSpPr>
          <p:nvPr/>
        </p:nvSpPr>
        <p:spPr>
          <a:xfrm>
            <a:off x="1044081" y="1175670"/>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pic>
        <p:nvPicPr>
          <p:cNvPr id="6" name="Picture 5">
            <a:extLst>
              <a:ext uri="{FF2B5EF4-FFF2-40B4-BE49-F238E27FC236}">
                <a16:creationId xmlns:a16="http://schemas.microsoft.com/office/drawing/2014/main" id="{7C6D9D6A-9ADB-3CE8-38C8-BCEF3C14F88B}"/>
              </a:ext>
            </a:extLst>
          </p:cNvPr>
          <p:cNvPicPr>
            <a:picLocks noChangeAspect="1"/>
          </p:cNvPicPr>
          <p:nvPr/>
        </p:nvPicPr>
        <p:blipFill>
          <a:blip r:embed="rId3"/>
          <a:stretch>
            <a:fillRect/>
          </a:stretch>
        </p:blipFill>
        <p:spPr>
          <a:xfrm>
            <a:off x="390525" y="138353"/>
            <a:ext cx="11491418" cy="6627703"/>
          </a:xfrm>
          <a:prstGeom prst="rect">
            <a:avLst/>
          </a:prstGeom>
        </p:spPr>
      </p:pic>
    </p:spTree>
    <p:extLst>
      <p:ext uri="{BB962C8B-B14F-4D97-AF65-F5344CB8AC3E}">
        <p14:creationId xmlns:p14="http://schemas.microsoft.com/office/powerpoint/2010/main" val="1041906775"/>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8B581-B7EB-AA54-3553-83A8971805B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563A030-2CC0-A686-8A91-04CCA0631A8E}"/>
              </a:ext>
            </a:extLst>
          </p:cNvPr>
          <p:cNvPicPr>
            <a:picLocks noChangeAspect="1"/>
          </p:cNvPicPr>
          <p:nvPr/>
        </p:nvPicPr>
        <p:blipFill>
          <a:blip r:embed="rId2"/>
          <a:stretch>
            <a:fillRect/>
          </a:stretch>
        </p:blipFill>
        <p:spPr>
          <a:xfrm>
            <a:off x="10037243" y="6305384"/>
            <a:ext cx="1844700" cy="326666"/>
          </a:xfrm>
          <a:prstGeom prst="rect">
            <a:avLst/>
          </a:prstGeom>
        </p:spPr>
      </p:pic>
      <p:sp>
        <p:nvSpPr>
          <p:cNvPr id="3" name="Content Placeholder 2">
            <a:extLst>
              <a:ext uri="{FF2B5EF4-FFF2-40B4-BE49-F238E27FC236}">
                <a16:creationId xmlns:a16="http://schemas.microsoft.com/office/drawing/2014/main" id="{63BBB0AA-C1AE-D449-2D52-218A275A071A}"/>
              </a:ext>
            </a:extLst>
          </p:cNvPr>
          <p:cNvSpPr txBox="1">
            <a:spLocks/>
          </p:cNvSpPr>
          <p:nvPr/>
        </p:nvSpPr>
        <p:spPr bwMode="auto">
          <a:xfrm>
            <a:off x="914401" y="1766637"/>
            <a:ext cx="9658349" cy="914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120000"/>
              <a:buChar char="•"/>
              <a:defRPr sz="3600" b="1">
                <a:solidFill>
                  <a:srgbClr val="909090"/>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1" fontAlgn="base" hangingPunct="1">
              <a:spcBef>
                <a:spcPct val="20000"/>
              </a:spcBef>
              <a:spcAft>
                <a:spcPct val="0"/>
              </a:spcAft>
              <a:buChar char="–"/>
              <a:defRPr sz="3200" b="1">
                <a:solidFill>
                  <a:srgbClr val="909090"/>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1" fontAlgn="base" hangingPunct="1">
              <a:spcBef>
                <a:spcPct val="20000"/>
              </a:spcBef>
              <a:spcAft>
                <a:spcPct val="0"/>
              </a:spcAft>
              <a:buChar char="»"/>
              <a:defRPr sz="2800" b="1">
                <a:solidFill>
                  <a:srgbClr val="909090"/>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rtl="0" eaLnBrk="1" fontAlgn="base" hangingPunct="1">
              <a:spcBef>
                <a:spcPct val="20000"/>
              </a:spcBef>
              <a:spcAft>
                <a:spcPct val="0"/>
              </a:spcAft>
              <a:buChar char="»"/>
              <a:defRPr sz="2800">
                <a:solidFill>
                  <a:schemeClr val="tx1"/>
                </a:solidFill>
                <a:latin typeface="+mj-lt"/>
              </a:defRPr>
            </a:lvl6pPr>
            <a:lvl7pPr marL="2971800" indent="-228600" algn="l" rtl="0" eaLnBrk="1" fontAlgn="base" hangingPunct="1">
              <a:spcBef>
                <a:spcPct val="20000"/>
              </a:spcBef>
              <a:spcAft>
                <a:spcPct val="0"/>
              </a:spcAft>
              <a:buChar char="»"/>
              <a:defRPr sz="2800">
                <a:solidFill>
                  <a:schemeClr val="tx1"/>
                </a:solidFill>
                <a:latin typeface="+mj-lt"/>
              </a:defRPr>
            </a:lvl7pPr>
            <a:lvl8pPr marL="3429000" indent="-228600" algn="l" rtl="0" eaLnBrk="1" fontAlgn="base" hangingPunct="1">
              <a:spcBef>
                <a:spcPct val="20000"/>
              </a:spcBef>
              <a:spcAft>
                <a:spcPct val="0"/>
              </a:spcAft>
              <a:buChar char="»"/>
              <a:defRPr sz="2800">
                <a:solidFill>
                  <a:schemeClr val="tx1"/>
                </a:solidFill>
                <a:latin typeface="+mj-lt"/>
              </a:defRPr>
            </a:lvl8pPr>
            <a:lvl9pPr marL="3886200" indent="-228600" algn="l" rtl="0" eaLnBrk="1" fontAlgn="base" hangingPunct="1">
              <a:spcBef>
                <a:spcPct val="20000"/>
              </a:spcBef>
              <a:spcAft>
                <a:spcPct val="0"/>
              </a:spcAft>
              <a:buChar char="»"/>
              <a:defRPr sz="2800">
                <a:solidFill>
                  <a:schemeClr val="tx1"/>
                </a:solidFill>
                <a:latin typeface="+mj-lt"/>
              </a:defRPr>
            </a:lvl9pPr>
          </a:lstStyle>
          <a:p>
            <a:pPr marL="0" indent="0">
              <a:spcAft>
                <a:spcPts val="1200"/>
              </a:spcAft>
              <a:buNone/>
            </a:pPr>
            <a:r>
              <a:rPr lang="en-GB" dirty="0">
                <a:solidFill>
                  <a:srgbClr val="7030A0"/>
                </a:solidFill>
              </a:rPr>
              <a:t>1. </a:t>
            </a:r>
            <a:r>
              <a:rPr lang="en-GB" dirty="0">
                <a:solidFill>
                  <a:schemeClr val="tx1">
                    <a:lumMod val="50000"/>
                    <a:lumOff val="50000"/>
                  </a:schemeClr>
                </a:solidFill>
              </a:rPr>
              <a:t>Success stories – what’s gone well?</a:t>
            </a:r>
          </a:p>
          <a:p>
            <a:pPr marL="0" indent="0">
              <a:spcAft>
                <a:spcPts val="1200"/>
              </a:spcAft>
              <a:buNone/>
            </a:pPr>
            <a:r>
              <a:rPr lang="en-GB" dirty="0">
                <a:solidFill>
                  <a:srgbClr val="7030A0"/>
                </a:solidFill>
              </a:rPr>
              <a:t>2. </a:t>
            </a:r>
            <a:r>
              <a:rPr lang="en-GB" dirty="0">
                <a:solidFill>
                  <a:schemeClr val="tx1">
                    <a:lumMod val="50000"/>
                    <a:lumOff val="50000"/>
                  </a:schemeClr>
                </a:solidFill>
              </a:rPr>
              <a:t>What’s not gone so well?</a:t>
            </a:r>
          </a:p>
          <a:p>
            <a:pPr marL="0" indent="0">
              <a:spcAft>
                <a:spcPts val="1200"/>
              </a:spcAft>
              <a:buNone/>
            </a:pPr>
            <a:r>
              <a:rPr lang="en-GB" dirty="0">
                <a:solidFill>
                  <a:srgbClr val="7030A0"/>
                </a:solidFill>
              </a:rPr>
              <a:t>3.</a:t>
            </a:r>
            <a:r>
              <a:rPr lang="en-GB" dirty="0">
                <a:solidFill>
                  <a:schemeClr val="tx1">
                    <a:lumMod val="50000"/>
                    <a:lumOff val="50000"/>
                  </a:schemeClr>
                </a:solidFill>
              </a:rPr>
              <a:t> Which frameworks would you want us to </a:t>
            </a:r>
            <a:r>
              <a:rPr lang="en-GB">
                <a:solidFill>
                  <a:schemeClr val="tx1">
                    <a:lumMod val="50000"/>
                    <a:lumOff val="50000"/>
                  </a:schemeClr>
                </a:solidFill>
              </a:rPr>
              <a:t>go over</a:t>
            </a:r>
            <a:r>
              <a:rPr lang="en-GB" dirty="0">
                <a:solidFill>
                  <a:schemeClr val="tx1">
                    <a:lumMod val="50000"/>
                    <a:lumOff val="50000"/>
                  </a:schemeClr>
                </a:solidFill>
              </a:rPr>
              <a:t>?</a:t>
            </a:r>
          </a:p>
          <a:p>
            <a:pPr marL="0" indent="0">
              <a:spcAft>
                <a:spcPts val="1200"/>
              </a:spcAft>
              <a:buNone/>
            </a:pPr>
            <a:r>
              <a:rPr lang="en-GB" dirty="0">
                <a:solidFill>
                  <a:srgbClr val="7030A0"/>
                </a:solidFill>
              </a:rPr>
              <a:t>4. </a:t>
            </a:r>
            <a:r>
              <a:rPr lang="en-GB" dirty="0">
                <a:solidFill>
                  <a:schemeClr val="tx1">
                    <a:lumMod val="50000"/>
                    <a:lumOff val="50000"/>
                  </a:schemeClr>
                </a:solidFill>
              </a:rPr>
              <a:t>What conversations do you </a:t>
            </a:r>
            <a:r>
              <a:rPr lang="en-GB" u="sng" dirty="0">
                <a:solidFill>
                  <a:schemeClr val="tx1">
                    <a:lumMod val="50000"/>
                    <a:lumOff val="50000"/>
                  </a:schemeClr>
                </a:solidFill>
              </a:rPr>
              <a:t>need</a:t>
            </a:r>
            <a:r>
              <a:rPr lang="en-GB" dirty="0">
                <a:solidFill>
                  <a:schemeClr val="tx1">
                    <a:lumMod val="50000"/>
                    <a:lumOff val="50000"/>
                  </a:schemeClr>
                </a:solidFill>
              </a:rPr>
              <a:t> to have?</a:t>
            </a:r>
          </a:p>
          <a:p>
            <a:pPr marL="0" indent="0">
              <a:spcAft>
                <a:spcPts val="1200"/>
              </a:spcAft>
              <a:buNone/>
            </a:pPr>
            <a:r>
              <a:rPr lang="en-GB" dirty="0">
                <a:solidFill>
                  <a:srgbClr val="7030A0"/>
                </a:solidFill>
              </a:rPr>
              <a:t>5.</a:t>
            </a:r>
            <a:r>
              <a:rPr lang="en-GB" dirty="0">
                <a:solidFill>
                  <a:schemeClr val="tx1">
                    <a:lumMod val="50000"/>
                    <a:lumOff val="50000"/>
                  </a:schemeClr>
                </a:solidFill>
              </a:rPr>
              <a:t> AOB?</a:t>
            </a:r>
            <a:endParaRPr lang="en-GB" dirty="0">
              <a:solidFill>
                <a:srgbClr val="7030A0"/>
              </a:solidFill>
            </a:endParaRPr>
          </a:p>
          <a:p>
            <a:pPr marL="742950" indent="-742950" algn="ctr">
              <a:spcAft>
                <a:spcPts val="1200"/>
              </a:spcAft>
              <a:buAutoNum type="alphaLcParenR"/>
            </a:pPr>
            <a:endParaRPr lang="en-GB" dirty="0"/>
          </a:p>
          <a:p>
            <a:pPr marL="0" indent="0" algn="ctr">
              <a:spcAft>
                <a:spcPts val="1200"/>
              </a:spcAft>
              <a:buNone/>
            </a:pPr>
            <a:endParaRPr lang="en-GB" sz="3200" kern="0" dirty="0">
              <a:solidFill>
                <a:srgbClr val="00B050"/>
              </a:solidFill>
            </a:endParaRPr>
          </a:p>
          <a:p>
            <a:pPr marL="0" indent="0">
              <a:spcAft>
                <a:spcPts val="1200"/>
              </a:spcAft>
              <a:buNone/>
            </a:pPr>
            <a:endParaRPr lang="en-GB" sz="3200" kern="0" dirty="0"/>
          </a:p>
        </p:txBody>
      </p:sp>
      <p:sp>
        <p:nvSpPr>
          <p:cNvPr id="4" name="Title 1">
            <a:extLst>
              <a:ext uri="{FF2B5EF4-FFF2-40B4-BE49-F238E27FC236}">
                <a16:creationId xmlns:a16="http://schemas.microsoft.com/office/drawing/2014/main" id="{608E0919-1E56-2E29-775F-DBB55B3BA4B0}"/>
              </a:ext>
            </a:extLst>
          </p:cNvPr>
          <p:cNvSpPr txBox="1">
            <a:spLocks/>
          </p:cNvSpPr>
          <p:nvPr/>
        </p:nvSpPr>
        <p:spPr>
          <a:xfrm>
            <a:off x="1044082" y="537996"/>
            <a:ext cx="10217151" cy="914400"/>
          </a:xfrm>
          <a:prstGeom prst="rect">
            <a:avLst/>
          </a:prstGeom>
        </p:spPr>
        <p:txBody>
          <a:bodyPr/>
          <a:lstStyle>
            <a:lvl1pPr algn="l" rtl="0" eaLnBrk="1" fontAlgn="base" hangingPunct="1">
              <a:spcBef>
                <a:spcPct val="0"/>
              </a:spcBef>
              <a:spcAft>
                <a:spcPct val="0"/>
              </a:spcAft>
              <a:defRPr sz="4000" b="1">
                <a:solidFill>
                  <a:schemeClr val="bg2"/>
                </a:solidFill>
                <a:latin typeface="Helvetica" pitchFamily="2" charset="0"/>
                <a:ea typeface="ＭＳ Ｐゴシック" charset="0"/>
                <a:cs typeface="+mj-cs"/>
              </a:defRPr>
            </a:lvl1pPr>
            <a:lvl2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2pPr>
            <a:lvl3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3pPr>
            <a:lvl4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4pPr>
            <a:lvl5pPr algn="l" rtl="0" eaLnBrk="1" fontAlgn="base" hangingPunct="1">
              <a:spcBef>
                <a:spcPct val="0"/>
              </a:spcBef>
              <a:spcAft>
                <a:spcPct val="0"/>
              </a:spcAft>
              <a:defRPr sz="4000" b="1">
                <a:solidFill>
                  <a:schemeClr val="bg2"/>
                </a:solidFill>
                <a:latin typeface="FormataBQ-MediumCnd" pitchFamily="50" charset="0"/>
                <a:ea typeface="ＭＳ Ｐゴシック" charset="0"/>
              </a:defRPr>
            </a:lvl5pPr>
            <a:lvl6pPr marL="457200" algn="l" rtl="0" eaLnBrk="1" fontAlgn="base" hangingPunct="1">
              <a:spcBef>
                <a:spcPct val="0"/>
              </a:spcBef>
              <a:spcAft>
                <a:spcPct val="0"/>
              </a:spcAft>
              <a:defRPr sz="4000" b="1">
                <a:solidFill>
                  <a:schemeClr val="bg2"/>
                </a:solidFill>
                <a:latin typeface="FormataBQ-MediumCnd" pitchFamily="50" charset="0"/>
              </a:defRPr>
            </a:lvl6pPr>
            <a:lvl7pPr marL="914400" algn="l" rtl="0" eaLnBrk="1" fontAlgn="base" hangingPunct="1">
              <a:spcBef>
                <a:spcPct val="0"/>
              </a:spcBef>
              <a:spcAft>
                <a:spcPct val="0"/>
              </a:spcAft>
              <a:defRPr sz="4000" b="1">
                <a:solidFill>
                  <a:schemeClr val="bg2"/>
                </a:solidFill>
                <a:latin typeface="FormataBQ-MediumCnd" pitchFamily="50" charset="0"/>
              </a:defRPr>
            </a:lvl7pPr>
            <a:lvl8pPr marL="1371600" algn="l" rtl="0" eaLnBrk="1" fontAlgn="base" hangingPunct="1">
              <a:spcBef>
                <a:spcPct val="0"/>
              </a:spcBef>
              <a:spcAft>
                <a:spcPct val="0"/>
              </a:spcAft>
              <a:defRPr sz="4000" b="1">
                <a:solidFill>
                  <a:schemeClr val="bg2"/>
                </a:solidFill>
                <a:latin typeface="FormataBQ-MediumCnd" pitchFamily="50" charset="0"/>
              </a:defRPr>
            </a:lvl8pPr>
            <a:lvl9pPr marL="1828800" algn="l" rtl="0" eaLnBrk="1" fontAlgn="base" hangingPunct="1">
              <a:spcBef>
                <a:spcPct val="0"/>
              </a:spcBef>
              <a:spcAft>
                <a:spcPct val="0"/>
              </a:spcAft>
              <a:defRPr sz="4000" b="1">
                <a:solidFill>
                  <a:schemeClr val="bg2"/>
                </a:solidFill>
                <a:latin typeface="FormataBQ-MediumCnd" pitchFamily="50" charset="0"/>
              </a:defRPr>
            </a:lvl9pPr>
          </a:lstStyle>
          <a:p>
            <a:pPr algn="ctr"/>
            <a:r>
              <a:rPr lang="en-US" kern="0" dirty="0">
                <a:solidFill>
                  <a:srgbClr val="23825D"/>
                </a:solidFill>
              </a:rPr>
              <a:t>Accountability</a:t>
            </a:r>
          </a:p>
        </p:txBody>
      </p:sp>
    </p:spTree>
    <p:extLst>
      <p:ext uri="{BB962C8B-B14F-4D97-AF65-F5344CB8AC3E}">
        <p14:creationId xmlns:p14="http://schemas.microsoft.com/office/powerpoint/2010/main" val="2618115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TM10001115[[fn=Parcel]]</Template>
  <TotalTime>40988</TotalTime>
  <Words>3303</Words>
  <Application>Microsoft Office PowerPoint</Application>
  <PresentationFormat>Widescreen</PresentationFormat>
  <Paragraphs>517</Paragraphs>
  <Slides>96</Slides>
  <Notes>38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96</vt:i4>
      </vt:variant>
    </vt:vector>
  </HeadingPairs>
  <TitlesOfParts>
    <vt:vector size="108" baseType="lpstr">
      <vt:lpstr>Aptos</vt:lpstr>
      <vt:lpstr>Aptos Display</vt:lpstr>
      <vt:lpstr>Arial</vt:lpstr>
      <vt:lpstr>Avenir Next</vt:lpstr>
      <vt:lpstr>Bitter Medium</vt:lpstr>
      <vt:lpstr>Calibri</vt:lpstr>
      <vt:lpstr>Georgia</vt:lpstr>
      <vt:lpstr>Helvetica</vt:lpstr>
      <vt:lpstr>Open Sans</vt:lpstr>
      <vt:lpstr>Wingdings</vt:lpstr>
      <vt:lpstr>Office Theme</vt:lpstr>
      <vt:lpstr>1_Office Theme</vt:lpstr>
      <vt:lpstr> Accountants Growth Academy   Bristol – 19th March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Accountants Growth Academy   What’s been of most value to YOU personally as a consequence of being here today?</vt:lpstr>
      <vt:lpstr> Accountants Growth Academy   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Shrimpling</dc:creator>
  <cp:lastModifiedBy>Doug Aitken</cp:lastModifiedBy>
  <cp:revision>111</cp:revision>
  <dcterms:created xsi:type="dcterms:W3CDTF">2024-10-17T15:22:58Z</dcterms:created>
  <dcterms:modified xsi:type="dcterms:W3CDTF">2026-03-19T16:20:11Z</dcterms:modified>
</cp:coreProperties>
</file>