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6B3A"/>
        </a:solidFill>
      </p:bgPr>
    </p:bg>
    <p:spTree>
      <p:nvGrpSpPr>
        <p:cNvPr id="1" name=""/>
        <p:cNvGrpSpPr/>
        <p:nvPr/>
      </p:nvGrpSpPr>
      <p:grpSpPr>
        <a:xfrm>
          <a:off x="0" y="0"/>
          <a:ext cx="0" cy="0"/>
          <a:chOff x="0" y="0"/>
          <a:chExt cx="0" cy="0"/>
        </a:xfrm>
      </p:grpSpPr>
      <p:sp>
        <p:nvSpPr>
          <p:cNvPr id="2" name="Shape 0"/>
          <p:cNvSpPr/>
          <p:nvPr/>
        </p:nvSpPr>
        <p:spPr>
          <a:xfrm>
            <a:off x="0" y="0"/>
            <a:ext cx="201168" cy="5143500"/>
          </a:xfrm>
          <a:prstGeom prst="rect">
            <a:avLst/>
          </a:prstGeom>
          <a:solidFill>
            <a:srgbClr val="B8892A"/>
          </a:solidFill>
          <a:ln w="12700">
            <a:solidFill>
              <a:srgbClr val="B8892A"/>
            </a:solidFill>
            <a:prstDash val="solid"/>
          </a:ln>
        </p:spPr>
      </p:sp>
      <p:sp>
        <p:nvSpPr>
          <p:cNvPr id="3" name="Shape 1"/>
          <p:cNvSpPr/>
          <p:nvPr/>
        </p:nvSpPr>
        <p:spPr>
          <a:xfrm>
            <a:off x="7772400" y="0"/>
            <a:ext cx="1371600" cy="201168"/>
          </a:xfrm>
          <a:prstGeom prst="rect">
            <a:avLst/>
          </a:prstGeom>
          <a:solidFill>
            <a:srgbClr val="B8892A"/>
          </a:solidFill>
          <a:ln w="12700">
            <a:solidFill>
              <a:srgbClr val="B8892A"/>
            </a:solidFill>
            <a:prstDash val="solid"/>
          </a:ln>
        </p:spPr>
      </p:sp>
      <p:sp>
        <p:nvSpPr>
          <p:cNvPr id="4" name="Text 2"/>
          <p:cNvSpPr/>
          <p:nvPr/>
        </p:nvSpPr>
        <p:spPr>
          <a:xfrm>
            <a:off x="502920" y="822960"/>
            <a:ext cx="8229600" cy="1005840"/>
          </a:xfrm>
          <a:prstGeom prst="rect">
            <a:avLst/>
          </a:prstGeom>
          <a:noFill/>
          <a:ln/>
        </p:spPr>
        <p:txBody>
          <a:bodyPr wrap="square" rtlCol="0" anchor="ctr"/>
          <a:lstStyle/>
          <a:p>
            <a:pPr algn="ctr" indent="0" marL="0">
              <a:buNone/>
            </a:pPr>
            <a:r>
              <a:rPr lang="en-US" sz="4000" b="1" dirty="0">
                <a:solidFill>
                  <a:srgbClr val="FFFFFF"/>
                </a:solidFill>
                <a:latin typeface="Georgia" pitchFamily="34" charset="0"/>
                <a:ea typeface="Georgia" pitchFamily="34" charset="-122"/>
                <a:cs typeface="Georgia" pitchFamily="34" charset="-120"/>
              </a:rPr>
              <a:t>Leadership Accountability</a:t>
            </a:r>
            <a:endParaRPr lang="en-US" sz="4000" dirty="0"/>
          </a:p>
        </p:txBody>
      </p:sp>
      <p:sp>
        <p:nvSpPr>
          <p:cNvPr id="5" name="Shape 3"/>
          <p:cNvSpPr/>
          <p:nvPr/>
        </p:nvSpPr>
        <p:spPr>
          <a:xfrm>
            <a:off x="2011680" y="1874520"/>
            <a:ext cx="5120640" cy="0"/>
          </a:xfrm>
          <a:prstGeom prst="line">
            <a:avLst/>
          </a:prstGeom>
          <a:noFill/>
          <a:ln w="25400">
            <a:solidFill>
              <a:srgbClr val="B8892A"/>
            </a:solidFill>
            <a:prstDash val="solid"/>
          </a:ln>
        </p:spPr>
      </p:sp>
      <p:sp>
        <p:nvSpPr>
          <p:cNvPr id="6" name="Text 4"/>
          <p:cNvSpPr/>
          <p:nvPr/>
        </p:nvSpPr>
        <p:spPr>
          <a:xfrm>
            <a:off x="502920" y="2011680"/>
            <a:ext cx="8229600" cy="502920"/>
          </a:xfrm>
          <a:prstGeom prst="rect">
            <a:avLst/>
          </a:prstGeom>
          <a:noFill/>
          <a:ln/>
        </p:spPr>
        <p:txBody>
          <a:bodyPr wrap="square" rtlCol="0" anchor="ctr"/>
          <a:lstStyle/>
          <a:p>
            <a:pPr algn="ctr" indent="0" marL="0">
              <a:buNone/>
            </a:pPr>
            <a:r>
              <a:rPr lang="en-US" sz="1600" i="1" dirty="0">
                <a:solidFill>
                  <a:srgbClr val="AADDBB"/>
                </a:solidFill>
                <a:latin typeface="Calibri" pitchFamily="34" charset="0"/>
                <a:ea typeface="Calibri" pitchFamily="34" charset="-122"/>
                <a:cs typeface="Calibri" pitchFamily="34" charset="-120"/>
              </a:rPr>
              <a:t>Key insights for each leadership dimension</a:t>
            </a:r>
            <a:endParaRPr lang="en-US" sz="1600" dirty="0"/>
          </a:p>
        </p:txBody>
      </p:sp>
      <p:sp>
        <p:nvSpPr>
          <p:cNvPr id="7" name="Shape 5"/>
          <p:cNvSpPr/>
          <p:nvPr/>
        </p:nvSpPr>
        <p:spPr>
          <a:xfrm>
            <a:off x="502920" y="2834640"/>
            <a:ext cx="3931920" cy="347472"/>
          </a:xfrm>
          <a:prstGeom prst="rect">
            <a:avLst/>
          </a:prstGeom>
          <a:solidFill>
            <a:srgbClr val="135230"/>
          </a:solidFill>
          <a:ln w="9525">
            <a:solidFill>
              <a:srgbClr val="B8892A"/>
            </a:solidFill>
            <a:prstDash val="solid"/>
          </a:ln>
        </p:spPr>
      </p:sp>
      <p:sp>
        <p:nvSpPr>
          <p:cNvPr id="8" name="Text 6"/>
          <p:cNvSpPr/>
          <p:nvPr/>
        </p:nvSpPr>
        <p:spPr>
          <a:xfrm>
            <a:off x="502920" y="2834640"/>
            <a:ext cx="3931920" cy="347472"/>
          </a:xfrm>
          <a:prstGeom prst="rect">
            <a:avLst/>
          </a:prstGeom>
          <a:noFill/>
          <a:ln/>
        </p:spPr>
        <p:txBody>
          <a:bodyPr wrap="square" rtlCol="0" anchor="ctr"/>
          <a:lstStyle/>
          <a:p>
            <a:pPr algn="ctr" indent="0" marL="0">
              <a:buNone/>
            </a:pPr>
            <a:r>
              <a:rPr lang="en-US" sz="1000" dirty="0">
                <a:solidFill>
                  <a:srgbClr val="CCEEDC"/>
                </a:solidFill>
                <a:latin typeface="Calibri" pitchFamily="34" charset="0"/>
                <a:ea typeface="Calibri" pitchFamily="34" charset="-122"/>
                <a:cs typeface="Calibri" pitchFamily="34" charset="-120"/>
              </a:rPr>
              <a:t>1. Set clear expectations</a:t>
            </a:r>
            <a:endParaRPr lang="en-US" sz="1000" dirty="0"/>
          </a:p>
        </p:txBody>
      </p:sp>
      <p:sp>
        <p:nvSpPr>
          <p:cNvPr id="9" name="Shape 7"/>
          <p:cNvSpPr/>
          <p:nvPr/>
        </p:nvSpPr>
        <p:spPr>
          <a:xfrm>
            <a:off x="4709160" y="2834640"/>
            <a:ext cx="3931920" cy="347472"/>
          </a:xfrm>
          <a:prstGeom prst="rect">
            <a:avLst/>
          </a:prstGeom>
          <a:solidFill>
            <a:srgbClr val="135230"/>
          </a:solidFill>
          <a:ln w="9525">
            <a:solidFill>
              <a:srgbClr val="B8892A"/>
            </a:solidFill>
            <a:prstDash val="solid"/>
          </a:ln>
        </p:spPr>
      </p:sp>
      <p:sp>
        <p:nvSpPr>
          <p:cNvPr id="10" name="Text 8"/>
          <p:cNvSpPr/>
          <p:nvPr/>
        </p:nvSpPr>
        <p:spPr>
          <a:xfrm>
            <a:off x="4709160" y="2834640"/>
            <a:ext cx="3931920" cy="347472"/>
          </a:xfrm>
          <a:prstGeom prst="rect">
            <a:avLst/>
          </a:prstGeom>
          <a:noFill/>
          <a:ln/>
        </p:spPr>
        <p:txBody>
          <a:bodyPr wrap="square" rtlCol="0" anchor="ctr"/>
          <a:lstStyle/>
          <a:p>
            <a:pPr algn="ctr" indent="0" marL="0">
              <a:buNone/>
            </a:pPr>
            <a:r>
              <a:rPr lang="en-US" sz="1000" dirty="0">
                <a:solidFill>
                  <a:srgbClr val="CCEEDC"/>
                </a:solidFill>
                <a:latin typeface="Calibri" pitchFamily="34" charset="0"/>
                <a:ea typeface="Calibri" pitchFamily="34" charset="-122"/>
                <a:cs typeface="Calibri" pitchFamily="34" charset="-120"/>
              </a:rPr>
              <a:t>2. Lead by example</a:t>
            </a:r>
            <a:endParaRPr lang="en-US" sz="1000" dirty="0"/>
          </a:p>
        </p:txBody>
      </p:sp>
      <p:sp>
        <p:nvSpPr>
          <p:cNvPr id="11" name="Shape 9"/>
          <p:cNvSpPr/>
          <p:nvPr/>
        </p:nvSpPr>
        <p:spPr>
          <a:xfrm>
            <a:off x="502920" y="3273552"/>
            <a:ext cx="3931920" cy="347472"/>
          </a:xfrm>
          <a:prstGeom prst="rect">
            <a:avLst/>
          </a:prstGeom>
          <a:solidFill>
            <a:srgbClr val="135230"/>
          </a:solidFill>
          <a:ln w="9525">
            <a:solidFill>
              <a:srgbClr val="B8892A"/>
            </a:solidFill>
            <a:prstDash val="solid"/>
          </a:ln>
        </p:spPr>
      </p:sp>
      <p:sp>
        <p:nvSpPr>
          <p:cNvPr id="12" name="Text 10"/>
          <p:cNvSpPr/>
          <p:nvPr/>
        </p:nvSpPr>
        <p:spPr>
          <a:xfrm>
            <a:off x="502920" y="3273552"/>
            <a:ext cx="3931920" cy="347472"/>
          </a:xfrm>
          <a:prstGeom prst="rect">
            <a:avLst/>
          </a:prstGeom>
          <a:noFill/>
          <a:ln/>
        </p:spPr>
        <p:txBody>
          <a:bodyPr wrap="square" rtlCol="0" anchor="ctr"/>
          <a:lstStyle/>
          <a:p>
            <a:pPr algn="ctr" indent="0" marL="0">
              <a:buNone/>
            </a:pPr>
            <a:r>
              <a:rPr lang="en-US" sz="1000" dirty="0">
                <a:solidFill>
                  <a:srgbClr val="CCEEDC"/>
                </a:solidFill>
                <a:latin typeface="Calibri" pitchFamily="34" charset="0"/>
                <a:ea typeface="Calibri" pitchFamily="34" charset="-122"/>
                <a:cs typeface="Calibri" pitchFamily="34" charset="-120"/>
              </a:rPr>
              <a:t>3. Communicate &amp; give feedback</a:t>
            </a:r>
            <a:endParaRPr lang="en-US" sz="1000" dirty="0"/>
          </a:p>
        </p:txBody>
      </p:sp>
      <p:sp>
        <p:nvSpPr>
          <p:cNvPr id="13" name="Shape 11"/>
          <p:cNvSpPr/>
          <p:nvPr/>
        </p:nvSpPr>
        <p:spPr>
          <a:xfrm>
            <a:off x="4709160" y="3273552"/>
            <a:ext cx="3931920" cy="347472"/>
          </a:xfrm>
          <a:prstGeom prst="rect">
            <a:avLst/>
          </a:prstGeom>
          <a:solidFill>
            <a:srgbClr val="135230"/>
          </a:solidFill>
          <a:ln w="9525">
            <a:solidFill>
              <a:srgbClr val="B8892A"/>
            </a:solidFill>
            <a:prstDash val="solid"/>
          </a:ln>
        </p:spPr>
      </p:sp>
      <p:sp>
        <p:nvSpPr>
          <p:cNvPr id="14" name="Text 12"/>
          <p:cNvSpPr/>
          <p:nvPr/>
        </p:nvSpPr>
        <p:spPr>
          <a:xfrm>
            <a:off x="4709160" y="3273552"/>
            <a:ext cx="3931920" cy="347472"/>
          </a:xfrm>
          <a:prstGeom prst="rect">
            <a:avLst/>
          </a:prstGeom>
          <a:noFill/>
          <a:ln/>
        </p:spPr>
        <p:txBody>
          <a:bodyPr wrap="square" rtlCol="0" anchor="ctr"/>
          <a:lstStyle/>
          <a:p>
            <a:pPr algn="ctr" indent="0" marL="0">
              <a:buNone/>
            </a:pPr>
            <a:r>
              <a:rPr lang="en-US" sz="1000" dirty="0">
                <a:solidFill>
                  <a:srgbClr val="CCEEDC"/>
                </a:solidFill>
                <a:latin typeface="Calibri" pitchFamily="34" charset="0"/>
                <a:ea typeface="Calibri" pitchFamily="34" charset="-122"/>
                <a:cs typeface="Calibri" pitchFamily="34" charset="-120"/>
              </a:rPr>
              <a:t>4. Close the accountability loop</a:t>
            </a:r>
            <a:endParaRPr lang="en-US" sz="1000" dirty="0"/>
          </a:p>
        </p:txBody>
      </p:sp>
      <p:sp>
        <p:nvSpPr>
          <p:cNvPr id="15" name="Shape 13"/>
          <p:cNvSpPr/>
          <p:nvPr/>
        </p:nvSpPr>
        <p:spPr>
          <a:xfrm>
            <a:off x="502920" y="3712464"/>
            <a:ext cx="3931920" cy="347472"/>
          </a:xfrm>
          <a:prstGeom prst="rect">
            <a:avLst/>
          </a:prstGeom>
          <a:solidFill>
            <a:srgbClr val="135230"/>
          </a:solidFill>
          <a:ln w="9525">
            <a:solidFill>
              <a:srgbClr val="B8892A"/>
            </a:solidFill>
            <a:prstDash val="solid"/>
          </a:ln>
        </p:spPr>
      </p:sp>
      <p:sp>
        <p:nvSpPr>
          <p:cNvPr id="16" name="Text 14"/>
          <p:cNvSpPr/>
          <p:nvPr/>
        </p:nvSpPr>
        <p:spPr>
          <a:xfrm>
            <a:off x="502920" y="3712464"/>
            <a:ext cx="3931920" cy="347472"/>
          </a:xfrm>
          <a:prstGeom prst="rect">
            <a:avLst/>
          </a:prstGeom>
          <a:noFill/>
          <a:ln/>
        </p:spPr>
        <p:txBody>
          <a:bodyPr wrap="square" rtlCol="0" anchor="ctr"/>
          <a:lstStyle/>
          <a:p>
            <a:pPr algn="ctr" indent="0" marL="0">
              <a:buNone/>
            </a:pPr>
            <a:r>
              <a:rPr lang="en-US" sz="1000" dirty="0">
                <a:solidFill>
                  <a:srgbClr val="CCEEDC"/>
                </a:solidFill>
                <a:latin typeface="Calibri" pitchFamily="34" charset="0"/>
                <a:ea typeface="Calibri" pitchFamily="34" charset="-122"/>
                <a:cs typeface="Calibri" pitchFamily="34" charset="-120"/>
              </a:rPr>
              <a:t>5. Develop people &amp; measure progress</a:t>
            </a:r>
            <a:endParaRPr lang="en-US" sz="1000" dirty="0"/>
          </a:p>
        </p:txBody>
      </p:sp>
      <p:sp>
        <p:nvSpPr>
          <p:cNvPr id="17" name="Shape 15"/>
          <p:cNvSpPr/>
          <p:nvPr/>
        </p:nvSpPr>
        <p:spPr>
          <a:xfrm>
            <a:off x="4709160" y="3712464"/>
            <a:ext cx="3931920" cy="347472"/>
          </a:xfrm>
          <a:prstGeom prst="rect">
            <a:avLst/>
          </a:prstGeom>
          <a:solidFill>
            <a:srgbClr val="135230"/>
          </a:solidFill>
          <a:ln w="9525">
            <a:solidFill>
              <a:srgbClr val="B8892A"/>
            </a:solidFill>
            <a:prstDash val="solid"/>
          </a:ln>
        </p:spPr>
      </p:sp>
      <p:sp>
        <p:nvSpPr>
          <p:cNvPr id="18" name="Text 16"/>
          <p:cNvSpPr/>
          <p:nvPr/>
        </p:nvSpPr>
        <p:spPr>
          <a:xfrm>
            <a:off x="4709160" y="3712464"/>
            <a:ext cx="3931920" cy="347472"/>
          </a:xfrm>
          <a:prstGeom prst="rect">
            <a:avLst/>
          </a:prstGeom>
          <a:noFill/>
          <a:ln/>
        </p:spPr>
        <p:txBody>
          <a:bodyPr wrap="square" rtlCol="0" anchor="ctr"/>
          <a:lstStyle/>
          <a:p>
            <a:pPr algn="ctr" indent="0" marL="0">
              <a:buNone/>
            </a:pPr>
            <a:r>
              <a:rPr lang="en-US" sz="1000" dirty="0">
                <a:solidFill>
                  <a:srgbClr val="CCEEDC"/>
                </a:solidFill>
                <a:latin typeface="Calibri" pitchFamily="34" charset="0"/>
                <a:ea typeface="Calibri" pitchFamily="34" charset="-122"/>
                <a:cs typeface="Calibri" pitchFamily="34" charset="-120"/>
              </a:rPr>
              <a:t>6. Foster psychological safety</a:t>
            </a:r>
            <a:endParaRPr lang="en-US" sz="1000" dirty="0"/>
          </a:p>
        </p:txBody>
      </p:sp>
      <p:sp>
        <p:nvSpPr>
          <p:cNvPr id="19" name="Text 17"/>
          <p:cNvSpPr/>
          <p:nvPr/>
        </p:nvSpPr>
        <p:spPr>
          <a:xfrm>
            <a:off x="502920" y="4663440"/>
            <a:ext cx="8229600" cy="274320"/>
          </a:xfrm>
          <a:prstGeom prst="rect">
            <a:avLst/>
          </a:prstGeom>
          <a:noFill/>
          <a:ln/>
        </p:spPr>
        <p:txBody>
          <a:bodyPr wrap="square" rtlCol="0" anchor="ctr"/>
          <a:lstStyle/>
          <a:p>
            <a:pPr algn="ctr" indent="0" marL="0">
              <a:buNone/>
            </a:pPr>
            <a:r>
              <a:rPr lang="en-US" sz="900" i="1" dirty="0">
                <a:solidFill>
                  <a:srgbClr val="B8892A"/>
                </a:solidFill>
                <a:latin typeface="Calibri" pitchFamily="34" charset="0"/>
                <a:ea typeface="Calibri" pitchFamily="34" charset="-122"/>
                <a:cs typeface="Calibri" pitchFamily="34" charset="-120"/>
              </a:rPr>
              <a:t>Growth Academy</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8"/>
        </a:solidFill>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1A6B3A"/>
          </a:solidFill>
          <a:ln w="12700">
            <a:solidFill>
              <a:srgbClr val="1A6B3A"/>
            </a:solidFill>
            <a:prstDash val="solid"/>
          </a:ln>
        </p:spPr>
      </p:sp>
      <p:sp>
        <p:nvSpPr>
          <p:cNvPr id="3" name="Shape 1"/>
          <p:cNvSpPr/>
          <p:nvPr/>
        </p:nvSpPr>
        <p:spPr>
          <a:xfrm>
            <a:off x="0" y="0"/>
            <a:ext cx="9144000" cy="960120"/>
          </a:xfrm>
          <a:prstGeom prst="rect">
            <a:avLst/>
          </a:prstGeom>
          <a:solidFill>
            <a:srgbClr val="1A6B3A"/>
          </a:solidFill>
          <a:ln w="12700">
            <a:solidFill>
              <a:srgbClr val="1A6B3A"/>
            </a:solidFill>
            <a:prstDash val="solid"/>
          </a:ln>
        </p:spPr>
      </p:sp>
      <p:sp>
        <p:nvSpPr>
          <p:cNvPr id="4" name="Shape 2"/>
          <p:cNvSpPr/>
          <p:nvPr/>
        </p:nvSpPr>
        <p:spPr>
          <a:xfrm>
            <a:off x="256032" y="164592"/>
            <a:ext cx="621792" cy="621792"/>
          </a:xfrm>
          <a:prstGeom prst="ellipse">
            <a:avLst/>
          </a:prstGeom>
          <a:solidFill>
            <a:srgbClr val="B8892A"/>
          </a:solidFill>
          <a:ln w="12700">
            <a:solidFill>
              <a:srgbClr val="B8892A"/>
            </a:solidFill>
            <a:prstDash val="solid"/>
          </a:ln>
        </p:spPr>
      </p:sp>
      <p:sp>
        <p:nvSpPr>
          <p:cNvPr id="5" name="Text 3"/>
          <p:cNvSpPr/>
          <p:nvPr/>
        </p:nvSpPr>
        <p:spPr>
          <a:xfrm>
            <a:off x="256032" y="164592"/>
            <a:ext cx="621792" cy="621792"/>
          </a:xfrm>
          <a:prstGeom prst="rect">
            <a:avLst/>
          </a:prstGeom>
          <a:noFill/>
          <a:ln/>
        </p:spPr>
        <p:txBody>
          <a:bodyPr wrap="square"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1</a:t>
            </a:r>
            <a:endParaRPr lang="en-US" sz="2200" dirty="0"/>
          </a:p>
        </p:txBody>
      </p:sp>
      <p:sp>
        <p:nvSpPr>
          <p:cNvPr id="6" name="Text 4"/>
          <p:cNvSpPr/>
          <p:nvPr/>
        </p:nvSpPr>
        <p:spPr>
          <a:xfrm>
            <a:off x="1051560" y="73152"/>
            <a:ext cx="6858000" cy="475488"/>
          </a:xfrm>
          <a:prstGeom prst="rect">
            <a:avLst/>
          </a:prstGeom>
          <a:noFill/>
          <a:ln/>
        </p:spPr>
        <p:txBody>
          <a:bodyPr wrap="square"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Set clear expectations</a:t>
            </a:r>
            <a:endParaRPr lang="en-US" sz="2200" dirty="0"/>
          </a:p>
        </p:txBody>
      </p:sp>
      <p:sp>
        <p:nvSpPr>
          <p:cNvPr id="7" name="Text 5"/>
          <p:cNvSpPr/>
          <p:nvPr/>
        </p:nvSpPr>
        <p:spPr>
          <a:xfrm>
            <a:off x="1051560" y="548640"/>
            <a:ext cx="6858000" cy="274320"/>
          </a:xfrm>
          <a:prstGeom prst="rect">
            <a:avLst/>
          </a:prstGeom>
          <a:noFill/>
          <a:ln/>
        </p:spPr>
        <p:txBody>
          <a:bodyPr wrap="square" rtlCol="0" anchor="ctr"/>
          <a:lstStyle/>
          <a:p>
            <a:pPr indent="0" marL="0">
              <a:buNone/>
            </a:pPr>
            <a:r>
              <a:rPr lang="en-US" sz="1000" i="1" dirty="0">
                <a:solidFill>
                  <a:srgbClr val="AADDBB"/>
                </a:solidFill>
                <a:latin typeface="Calibri" pitchFamily="34" charset="0"/>
                <a:ea typeface="Calibri" pitchFamily="34" charset="-122"/>
                <a:cs typeface="Calibri" pitchFamily="34" charset="-120"/>
              </a:rPr>
              <a:t>The foundation of accountability</a:t>
            </a:r>
            <a:endParaRPr lang="en-US" sz="1000" dirty="0"/>
          </a:p>
        </p:txBody>
      </p:sp>
      <p:sp>
        <p:nvSpPr>
          <p:cNvPr id="8" name="Shape 6"/>
          <p:cNvSpPr/>
          <p:nvPr/>
        </p:nvSpPr>
        <p:spPr>
          <a:xfrm>
            <a:off x="320040" y="1078992"/>
            <a:ext cx="3200400" cy="3246120"/>
          </a:xfrm>
          <a:prstGeom prst="rect">
            <a:avLst/>
          </a:prstGeom>
          <a:solidFill>
            <a:srgbClr val="1A6B3A"/>
          </a:solidFill>
          <a:ln w="12700">
            <a:solidFill>
              <a:srgbClr val="1A6B3A"/>
            </a:solidFill>
            <a:prstDash val="solid"/>
          </a:ln>
          <a:effectLst>
            <a:outerShdw sx="100000" sy="100000" kx="0" ky="0" algn="bl" rotWithShape="0" blurRad="76200" dist="25400" dir="8100000">
              <a:srgbClr val="000000">
                <a:alpha val="10000"/>
              </a:srgbClr>
            </a:outerShdw>
          </a:effectLst>
        </p:spPr>
      </p:sp>
      <p:sp>
        <p:nvSpPr>
          <p:cNvPr id="9" name="Text 7"/>
          <p:cNvSpPr/>
          <p:nvPr/>
        </p:nvSpPr>
        <p:spPr>
          <a:xfrm>
            <a:off x="457200" y="1170432"/>
            <a:ext cx="2926080" cy="274320"/>
          </a:xfrm>
          <a:prstGeom prst="rect">
            <a:avLst/>
          </a:prstGeom>
          <a:noFill/>
          <a:ln/>
        </p:spPr>
        <p:txBody>
          <a:bodyPr wrap="square" rtlCol="0" anchor="ctr"/>
          <a:lstStyle/>
          <a:p>
            <a:pPr indent="0" marL="0">
              <a:buNone/>
            </a:pPr>
            <a:r>
              <a:rPr lang="en-US" sz="800" b="1" spc="200" kern="0" dirty="0">
                <a:solidFill>
                  <a:srgbClr val="B8892A"/>
                </a:solidFill>
                <a:latin typeface="Calibri" pitchFamily="34" charset="0"/>
                <a:ea typeface="Calibri" pitchFamily="34" charset="-122"/>
                <a:cs typeface="Calibri" pitchFamily="34" charset="-120"/>
              </a:rPr>
              <a:t>KEY INSIGHT</a:t>
            </a:r>
            <a:endParaRPr lang="en-US" sz="800" dirty="0"/>
          </a:p>
        </p:txBody>
      </p:sp>
      <p:sp>
        <p:nvSpPr>
          <p:cNvPr id="10" name="Shape 8"/>
          <p:cNvSpPr/>
          <p:nvPr/>
        </p:nvSpPr>
        <p:spPr>
          <a:xfrm>
            <a:off x="457200" y="1463040"/>
            <a:ext cx="2926080" cy="0"/>
          </a:xfrm>
          <a:prstGeom prst="line">
            <a:avLst/>
          </a:prstGeom>
          <a:noFill/>
          <a:ln w="9525">
            <a:solidFill>
              <a:srgbClr val="B8892A"/>
            </a:solidFill>
            <a:prstDash val="solid"/>
          </a:ln>
        </p:spPr>
      </p:sp>
      <p:sp>
        <p:nvSpPr>
          <p:cNvPr id="11" name="Text 9"/>
          <p:cNvSpPr/>
          <p:nvPr/>
        </p:nvSpPr>
        <p:spPr>
          <a:xfrm>
            <a:off x="457200" y="1536192"/>
            <a:ext cx="2926080" cy="2560320"/>
          </a:xfrm>
          <a:prstGeom prst="rect">
            <a:avLst/>
          </a:prstGeom>
          <a:noFill/>
          <a:ln/>
        </p:spPr>
        <p:txBody>
          <a:bodyPr wrap="square" rtlCol="0" anchor="t"/>
          <a:lstStyle/>
          <a:p>
            <a:pPr indent="0" marL="0">
              <a:lnSpc>
                <a:spcPct val="130000"/>
              </a:lnSpc>
              <a:buNone/>
            </a:pPr>
            <a:r>
              <a:rPr lang="en-US" sz="1100" i="1" dirty="0">
                <a:solidFill>
                  <a:srgbClr val="DDEEE6"/>
                </a:solidFill>
                <a:latin typeface="Calibri" pitchFamily="34" charset="0"/>
                <a:ea typeface="Calibri" pitchFamily="34" charset="-122"/>
                <a:cs typeface="Calibri" pitchFamily="34" charset="-120"/>
              </a:rPr>
              <a:t>Accountability cannot take root without clarity. When people don't know exactly what they own, what success looks like, or what standard is expected, they default to doing what feels safe — not what matters most.</a:t>
            </a:r>
            <a:endParaRPr lang="en-US" sz="1100" dirty="0"/>
          </a:p>
        </p:txBody>
      </p:sp>
      <p:sp>
        <p:nvSpPr>
          <p:cNvPr id="12" name="Shape 10"/>
          <p:cNvSpPr/>
          <p:nvPr/>
        </p:nvSpPr>
        <p:spPr>
          <a:xfrm>
            <a:off x="3749040" y="1078992"/>
            <a:ext cx="5166360" cy="987552"/>
          </a:xfrm>
          <a:prstGeom prst="rect">
            <a:avLst/>
          </a:prstGeom>
          <a:solidFill>
            <a:srgbClr val="FFFFFF"/>
          </a:solidFill>
          <a:ln w="6350">
            <a:solidFill>
              <a:srgbClr val="DDDDDD"/>
            </a:solidFill>
            <a:prstDash val="solid"/>
          </a:ln>
          <a:effectLst>
            <a:outerShdw sx="100000" sy="100000" kx="0" ky="0" algn="bl" rotWithShape="0" blurRad="76200" dist="25400" dir="8100000">
              <a:srgbClr val="000000">
                <a:alpha val="10000"/>
              </a:srgbClr>
            </a:outerShdw>
          </a:effectLst>
        </p:spPr>
      </p:sp>
      <p:sp>
        <p:nvSpPr>
          <p:cNvPr id="13" name="Shape 11"/>
          <p:cNvSpPr/>
          <p:nvPr/>
        </p:nvSpPr>
        <p:spPr>
          <a:xfrm>
            <a:off x="3749040" y="1078992"/>
            <a:ext cx="64008" cy="987552"/>
          </a:xfrm>
          <a:prstGeom prst="rect">
            <a:avLst/>
          </a:prstGeom>
          <a:solidFill>
            <a:srgbClr val="1A6B3A"/>
          </a:solidFill>
          <a:ln w="12700">
            <a:solidFill>
              <a:srgbClr val="1A6B3A"/>
            </a:solidFill>
            <a:prstDash val="solid"/>
          </a:ln>
        </p:spPr>
      </p:sp>
      <p:sp>
        <p:nvSpPr>
          <p:cNvPr id="14" name="Shape 12"/>
          <p:cNvSpPr/>
          <p:nvPr/>
        </p:nvSpPr>
        <p:spPr>
          <a:xfrm>
            <a:off x="3886200" y="1188720"/>
            <a:ext cx="329184" cy="329184"/>
          </a:xfrm>
          <a:prstGeom prst="ellipse">
            <a:avLst/>
          </a:prstGeom>
          <a:solidFill>
            <a:srgbClr val="E8F5EE"/>
          </a:solidFill>
          <a:ln w="6350">
            <a:solidFill>
              <a:srgbClr val="1A6B3A"/>
            </a:solidFill>
            <a:prstDash val="solid"/>
          </a:ln>
        </p:spPr>
      </p:sp>
      <p:sp>
        <p:nvSpPr>
          <p:cNvPr id="15" name="Text 13"/>
          <p:cNvSpPr/>
          <p:nvPr/>
        </p:nvSpPr>
        <p:spPr>
          <a:xfrm>
            <a:off x="3886200" y="1188720"/>
            <a:ext cx="329184" cy="329184"/>
          </a:xfrm>
          <a:prstGeom prst="rect">
            <a:avLst/>
          </a:prstGeom>
          <a:noFill/>
          <a:ln/>
        </p:spPr>
        <p:txBody>
          <a:bodyPr wrap="square" rtlCol="0" anchor="ctr"/>
          <a:lstStyle/>
          <a:p>
            <a:pPr algn="ctr" indent="0" marL="0">
              <a:buNone/>
            </a:pPr>
            <a:r>
              <a:rPr lang="en-US" sz="900" b="1" dirty="0">
                <a:solidFill>
                  <a:srgbClr val="1A6B3A"/>
                </a:solidFill>
                <a:latin typeface="Calibri" pitchFamily="34" charset="0"/>
                <a:ea typeface="Calibri" pitchFamily="34" charset="-122"/>
                <a:cs typeface="Calibri" pitchFamily="34" charset="-120"/>
              </a:rPr>
              <a:t>1</a:t>
            </a:r>
            <a:endParaRPr lang="en-US" sz="900" dirty="0"/>
          </a:p>
        </p:txBody>
      </p:sp>
      <p:sp>
        <p:nvSpPr>
          <p:cNvPr id="16" name="Text 14"/>
          <p:cNvSpPr/>
          <p:nvPr/>
        </p:nvSpPr>
        <p:spPr>
          <a:xfrm>
            <a:off x="4297680" y="1133856"/>
            <a:ext cx="4507992" cy="877824"/>
          </a:xfrm>
          <a:prstGeom prst="rect">
            <a:avLst/>
          </a:prstGeom>
          <a:noFill/>
          <a:ln/>
        </p:spPr>
        <p:txBody>
          <a:bodyPr wrap="square" rtlCol="0" anchor="ctr"/>
          <a:lstStyle/>
          <a:p>
            <a:pPr indent="0" marL="0">
              <a:lnSpc>
                <a:spcPct val="125000"/>
              </a:lnSpc>
              <a:buNone/>
            </a:pPr>
            <a:r>
              <a:rPr lang="en-US" sz="1000" b="1" dirty="0">
                <a:solidFill>
                  <a:srgbClr val="2C2C2C"/>
                </a:solidFill>
                <a:latin typeface="Calibri" pitchFamily="34" charset="0"/>
                <a:ea typeface="Calibri" pitchFamily="34" charset="-122"/>
                <a:cs typeface="Calibri" pitchFamily="34" charset="-120"/>
              </a:rPr>
              <a:t>Clarity is an act of leadership.</a:t>
            </a:r>
            <a:pPr indent="0" marL="0">
              <a:lnSpc>
                <a:spcPct val="125000"/>
              </a:lnSpc>
              <a:buNone/>
            </a:pPr>
            <a:r>
              <a:rPr lang="en-US" sz="1000" dirty="0">
                <a:solidFill>
                  <a:srgbClr val="666666"/>
                </a:solidFill>
                <a:latin typeface="Calibri" pitchFamily="34" charset="0"/>
                <a:ea typeface="Calibri" pitchFamily="34" charset="-122"/>
                <a:cs typeface="Calibri" pitchFamily="34" charset="-120"/>
              </a:rPr>
              <a:t> Vague roles breed confusion, frustration and disengagement. Writing down what you expect — and confirming the other person has heard it the same way — is one of the highest-value habits a leader can build.</a:t>
            </a:r>
            <a:endParaRPr lang="en-US" sz="1000" dirty="0"/>
          </a:p>
        </p:txBody>
      </p:sp>
      <p:sp>
        <p:nvSpPr>
          <p:cNvPr id="17" name="Shape 15"/>
          <p:cNvSpPr/>
          <p:nvPr/>
        </p:nvSpPr>
        <p:spPr>
          <a:xfrm>
            <a:off x="3749040" y="2157984"/>
            <a:ext cx="5166360" cy="987552"/>
          </a:xfrm>
          <a:prstGeom prst="rect">
            <a:avLst/>
          </a:prstGeom>
          <a:solidFill>
            <a:srgbClr val="FFFFFF"/>
          </a:solidFill>
          <a:ln w="6350">
            <a:solidFill>
              <a:srgbClr val="DDDDDD"/>
            </a:solidFill>
            <a:prstDash val="solid"/>
          </a:ln>
          <a:effectLst>
            <a:outerShdw sx="100000" sy="100000" kx="0" ky="0" algn="bl" rotWithShape="0" blurRad="76200" dist="25400" dir="8100000">
              <a:srgbClr val="000000">
                <a:alpha val="10000"/>
              </a:srgbClr>
            </a:outerShdw>
          </a:effectLst>
        </p:spPr>
      </p:sp>
      <p:sp>
        <p:nvSpPr>
          <p:cNvPr id="18" name="Shape 16"/>
          <p:cNvSpPr/>
          <p:nvPr/>
        </p:nvSpPr>
        <p:spPr>
          <a:xfrm>
            <a:off x="3749040" y="2157984"/>
            <a:ext cx="64008" cy="987552"/>
          </a:xfrm>
          <a:prstGeom prst="rect">
            <a:avLst/>
          </a:prstGeom>
          <a:solidFill>
            <a:srgbClr val="1A6B3A"/>
          </a:solidFill>
          <a:ln w="12700">
            <a:solidFill>
              <a:srgbClr val="1A6B3A"/>
            </a:solidFill>
            <a:prstDash val="solid"/>
          </a:ln>
        </p:spPr>
      </p:sp>
      <p:sp>
        <p:nvSpPr>
          <p:cNvPr id="19" name="Shape 17"/>
          <p:cNvSpPr/>
          <p:nvPr/>
        </p:nvSpPr>
        <p:spPr>
          <a:xfrm>
            <a:off x="3886200" y="2267712"/>
            <a:ext cx="329184" cy="329184"/>
          </a:xfrm>
          <a:prstGeom prst="ellipse">
            <a:avLst/>
          </a:prstGeom>
          <a:solidFill>
            <a:srgbClr val="E8F5EE"/>
          </a:solidFill>
          <a:ln w="6350">
            <a:solidFill>
              <a:srgbClr val="1A6B3A"/>
            </a:solidFill>
            <a:prstDash val="solid"/>
          </a:ln>
        </p:spPr>
      </p:sp>
      <p:sp>
        <p:nvSpPr>
          <p:cNvPr id="20" name="Text 18"/>
          <p:cNvSpPr/>
          <p:nvPr/>
        </p:nvSpPr>
        <p:spPr>
          <a:xfrm>
            <a:off x="3886200" y="2267712"/>
            <a:ext cx="329184" cy="329184"/>
          </a:xfrm>
          <a:prstGeom prst="rect">
            <a:avLst/>
          </a:prstGeom>
          <a:noFill/>
          <a:ln/>
        </p:spPr>
        <p:txBody>
          <a:bodyPr wrap="square" rtlCol="0" anchor="ctr"/>
          <a:lstStyle/>
          <a:p>
            <a:pPr algn="ctr" indent="0" marL="0">
              <a:buNone/>
            </a:pPr>
            <a:r>
              <a:rPr lang="en-US" sz="900" b="1" dirty="0">
                <a:solidFill>
                  <a:srgbClr val="1A6B3A"/>
                </a:solidFill>
                <a:latin typeface="Calibri" pitchFamily="34" charset="0"/>
                <a:ea typeface="Calibri" pitchFamily="34" charset="-122"/>
                <a:cs typeface="Calibri" pitchFamily="34" charset="-120"/>
              </a:rPr>
              <a:t>2</a:t>
            </a:r>
            <a:endParaRPr lang="en-US" sz="900" dirty="0"/>
          </a:p>
        </p:txBody>
      </p:sp>
      <p:sp>
        <p:nvSpPr>
          <p:cNvPr id="21" name="Text 19"/>
          <p:cNvSpPr/>
          <p:nvPr/>
        </p:nvSpPr>
        <p:spPr>
          <a:xfrm>
            <a:off x="4297680" y="2212848"/>
            <a:ext cx="4507992" cy="877824"/>
          </a:xfrm>
          <a:prstGeom prst="rect">
            <a:avLst/>
          </a:prstGeom>
          <a:noFill/>
          <a:ln/>
        </p:spPr>
        <p:txBody>
          <a:bodyPr wrap="square" rtlCol="0" anchor="ctr"/>
          <a:lstStyle/>
          <a:p>
            <a:pPr indent="0" marL="0">
              <a:lnSpc>
                <a:spcPct val="125000"/>
              </a:lnSpc>
              <a:buNone/>
            </a:pPr>
            <a:r>
              <a:rPr lang="en-US" sz="1000" b="1" dirty="0">
                <a:solidFill>
                  <a:srgbClr val="2C2C2C"/>
                </a:solidFill>
                <a:latin typeface="Calibri" pitchFamily="34" charset="0"/>
                <a:ea typeface="Calibri" pitchFamily="34" charset="-122"/>
                <a:cs typeface="Calibri" pitchFamily="34" charset="-120"/>
              </a:rPr>
              <a:t>Define success, not just activity.</a:t>
            </a:r>
            <a:pPr indent="0" marL="0">
              <a:lnSpc>
                <a:spcPct val="125000"/>
              </a:lnSpc>
              <a:buNone/>
            </a:pPr>
            <a:r>
              <a:rPr lang="en-US" sz="1000" dirty="0">
                <a:solidFill>
                  <a:srgbClr val="666666"/>
                </a:solidFill>
                <a:latin typeface="Calibri" pitchFamily="34" charset="0"/>
                <a:ea typeface="Calibri" pitchFamily="34" charset="-122"/>
                <a:cs typeface="Calibri" pitchFamily="34" charset="-120"/>
              </a:rPr>
              <a:t> People need to know what 'done well' looks like. Without this anchor, effort gets directed at the wrong things.</a:t>
            </a:r>
            <a:endParaRPr lang="en-US" sz="1000" dirty="0"/>
          </a:p>
        </p:txBody>
      </p:sp>
      <p:sp>
        <p:nvSpPr>
          <p:cNvPr id="22" name="Shape 20"/>
          <p:cNvSpPr/>
          <p:nvPr/>
        </p:nvSpPr>
        <p:spPr>
          <a:xfrm>
            <a:off x="3749040" y="3236976"/>
            <a:ext cx="5166360" cy="987552"/>
          </a:xfrm>
          <a:prstGeom prst="rect">
            <a:avLst/>
          </a:prstGeom>
          <a:solidFill>
            <a:srgbClr val="FFFFFF"/>
          </a:solidFill>
          <a:ln w="6350">
            <a:solidFill>
              <a:srgbClr val="DDDDDD"/>
            </a:solidFill>
            <a:prstDash val="solid"/>
          </a:ln>
          <a:effectLst>
            <a:outerShdw sx="100000" sy="100000" kx="0" ky="0" algn="bl" rotWithShape="0" blurRad="76200" dist="25400" dir="8100000">
              <a:srgbClr val="000000">
                <a:alpha val="10000"/>
              </a:srgbClr>
            </a:outerShdw>
          </a:effectLst>
        </p:spPr>
      </p:sp>
      <p:sp>
        <p:nvSpPr>
          <p:cNvPr id="23" name="Shape 21"/>
          <p:cNvSpPr/>
          <p:nvPr/>
        </p:nvSpPr>
        <p:spPr>
          <a:xfrm>
            <a:off x="3749040" y="3236976"/>
            <a:ext cx="64008" cy="987552"/>
          </a:xfrm>
          <a:prstGeom prst="rect">
            <a:avLst/>
          </a:prstGeom>
          <a:solidFill>
            <a:srgbClr val="1A6B3A"/>
          </a:solidFill>
          <a:ln w="12700">
            <a:solidFill>
              <a:srgbClr val="1A6B3A"/>
            </a:solidFill>
            <a:prstDash val="solid"/>
          </a:ln>
        </p:spPr>
      </p:sp>
      <p:sp>
        <p:nvSpPr>
          <p:cNvPr id="24" name="Shape 22"/>
          <p:cNvSpPr/>
          <p:nvPr/>
        </p:nvSpPr>
        <p:spPr>
          <a:xfrm>
            <a:off x="3886200" y="3346704"/>
            <a:ext cx="329184" cy="329184"/>
          </a:xfrm>
          <a:prstGeom prst="ellipse">
            <a:avLst/>
          </a:prstGeom>
          <a:solidFill>
            <a:srgbClr val="E8F5EE"/>
          </a:solidFill>
          <a:ln w="6350">
            <a:solidFill>
              <a:srgbClr val="1A6B3A"/>
            </a:solidFill>
            <a:prstDash val="solid"/>
          </a:ln>
        </p:spPr>
      </p:sp>
      <p:sp>
        <p:nvSpPr>
          <p:cNvPr id="25" name="Text 23"/>
          <p:cNvSpPr/>
          <p:nvPr/>
        </p:nvSpPr>
        <p:spPr>
          <a:xfrm>
            <a:off x="3886200" y="3346704"/>
            <a:ext cx="329184" cy="329184"/>
          </a:xfrm>
          <a:prstGeom prst="rect">
            <a:avLst/>
          </a:prstGeom>
          <a:noFill/>
          <a:ln/>
        </p:spPr>
        <p:txBody>
          <a:bodyPr wrap="square" rtlCol="0" anchor="ctr"/>
          <a:lstStyle/>
          <a:p>
            <a:pPr algn="ctr" indent="0" marL="0">
              <a:buNone/>
            </a:pPr>
            <a:r>
              <a:rPr lang="en-US" sz="900" b="1" dirty="0">
                <a:solidFill>
                  <a:srgbClr val="1A6B3A"/>
                </a:solidFill>
                <a:latin typeface="Calibri" pitchFamily="34" charset="0"/>
                <a:ea typeface="Calibri" pitchFamily="34" charset="-122"/>
                <a:cs typeface="Calibri" pitchFamily="34" charset="-120"/>
              </a:rPr>
              <a:t>3</a:t>
            </a:r>
            <a:endParaRPr lang="en-US" sz="900" dirty="0"/>
          </a:p>
        </p:txBody>
      </p:sp>
      <p:sp>
        <p:nvSpPr>
          <p:cNvPr id="26" name="Text 24"/>
          <p:cNvSpPr/>
          <p:nvPr/>
        </p:nvSpPr>
        <p:spPr>
          <a:xfrm>
            <a:off x="4297680" y="3291840"/>
            <a:ext cx="4507992" cy="877824"/>
          </a:xfrm>
          <a:prstGeom prst="rect">
            <a:avLst/>
          </a:prstGeom>
          <a:noFill/>
          <a:ln/>
        </p:spPr>
        <p:txBody>
          <a:bodyPr wrap="square" rtlCol="0" anchor="ctr"/>
          <a:lstStyle/>
          <a:p>
            <a:pPr indent="0" marL="0">
              <a:lnSpc>
                <a:spcPct val="125000"/>
              </a:lnSpc>
              <a:buNone/>
            </a:pPr>
            <a:r>
              <a:rPr lang="en-US" sz="1000" b="1" dirty="0">
                <a:solidFill>
                  <a:srgbClr val="2C2C2C"/>
                </a:solidFill>
                <a:latin typeface="Calibri" pitchFamily="34" charset="0"/>
                <a:ea typeface="Calibri" pitchFamily="34" charset="-122"/>
                <a:cs typeface="Calibri" pitchFamily="34" charset="-120"/>
              </a:rPr>
              <a:t>Confirmation matters.</a:t>
            </a:r>
            <a:pPr indent="0" marL="0">
              <a:lnSpc>
                <a:spcPct val="125000"/>
              </a:lnSpc>
              <a:buNone/>
            </a:pPr>
            <a:r>
              <a:rPr lang="en-US" sz="1000" dirty="0">
                <a:solidFill>
                  <a:srgbClr val="666666"/>
                </a:solidFill>
                <a:latin typeface="Calibri" pitchFamily="34" charset="0"/>
                <a:ea typeface="Calibri" pitchFamily="34" charset="-122"/>
                <a:cs typeface="Calibri" pitchFamily="34" charset="-120"/>
              </a:rPr>
              <a:t> Asking 'does that make sense?' is not the same as checking for shared understanding. Invite people to play back what they've heard.</a:t>
            </a:r>
            <a:endParaRPr lang="en-US" sz="1000" dirty="0"/>
          </a:p>
        </p:txBody>
      </p:sp>
      <p:sp>
        <p:nvSpPr>
          <p:cNvPr id="27" name="Shape 25"/>
          <p:cNvSpPr/>
          <p:nvPr/>
        </p:nvSpPr>
        <p:spPr>
          <a:xfrm>
            <a:off x="320040" y="4434840"/>
            <a:ext cx="8595360" cy="566928"/>
          </a:xfrm>
          <a:prstGeom prst="rect">
            <a:avLst/>
          </a:prstGeom>
          <a:solidFill>
            <a:srgbClr val="FDF3E0"/>
          </a:solidFill>
          <a:ln w="9525">
            <a:solidFill>
              <a:srgbClr val="B8892A"/>
            </a:solidFill>
            <a:prstDash val="solid"/>
          </a:ln>
        </p:spPr>
      </p:sp>
      <p:sp>
        <p:nvSpPr>
          <p:cNvPr id="28" name="Text 26"/>
          <p:cNvSpPr/>
          <p:nvPr/>
        </p:nvSpPr>
        <p:spPr>
          <a:xfrm>
            <a:off x="457200" y="4462272"/>
            <a:ext cx="1005840" cy="512064"/>
          </a:xfrm>
          <a:prstGeom prst="rect">
            <a:avLst/>
          </a:prstGeom>
          <a:noFill/>
          <a:ln/>
        </p:spPr>
        <p:txBody>
          <a:bodyPr wrap="square" rtlCol="0" anchor="ctr"/>
          <a:lstStyle/>
          <a:p>
            <a:pPr indent="0" marL="0">
              <a:buNone/>
            </a:pPr>
            <a:r>
              <a:rPr lang="en-US" sz="800" b="1" spc="100" kern="0" dirty="0">
                <a:solidFill>
                  <a:srgbClr val="B8892A"/>
                </a:solidFill>
                <a:latin typeface="Calibri" pitchFamily="34" charset="0"/>
                <a:ea typeface="Calibri" pitchFamily="34" charset="-122"/>
                <a:cs typeface="Calibri" pitchFamily="34" charset="-120"/>
              </a:rPr>
              <a:t>REFLECT  ·  </a:t>
            </a:r>
            <a:endParaRPr lang="en-US" sz="800" dirty="0"/>
          </a:p>
        </p:txBody>
      </p:sp>
      <p:sp>
        <p:nvSpPr>
          <p:cNvPr id="29" name="Text 27"/>
          <p:cNvSpPr/>
          <p:nvPr/>
        </p:nvSpPr>
        <p:spPr>
          <a:xfrm>
            <a:off x="1325880" y="4462272"/>
            <a:ext cx="7406640" cy="512064"/>
          </a:xfrm>
          <a:prstGeom prst="rect">
            <a:avLst/>
          </a:prstGeom>
          <a:noFill/>
          <a:ln/>
        </p:spPr>
        <p:txBody>
          <a:bodyPr wrap="square" rtlCol="0" anchor="ctr"/>
          <a:lstStyle/>
          <a:p>
            <a:pPr indent="0" marL="0">
              <a:buNone/>
            </a:pPr>
            <a:r>
              <a:rPr lang="en-US" sz="950" i="1" dirty="0">
                <a:solidFill>
                  <a:srgbClr val="6B5000"/>
                </a:solidFill>
                <a:latin typeface="Calibri" pitchFamily="34" charset="0"/>
                <a:ea typeface="Calibri" pitchFamily="34" charset="-122"/>
                <a:cs typeface="Calibri" pitchFamily="34" charset="-120"/>
              </a:rPr>
              <a:t>"Where in your team right now is unclear expectation quietly costing you performance?"</a:t>
            </a:r>
            <a:endParaRPr lang="en-US" sz="950" dirty="0"/>
          </a:p>
        </p:txBody>
      </p:sp>
      <p:sp>
        <p:nvSpPr>
          <p:cNvPr id="30" name="Text 28"/>
          <p:cNvSpPr/>
          <p:nvPr/>
        </p:nvSpPr>
        <p:spPr>
          <a:xfrm>
            <a:off x="8412480" y="4846320"/>
            <a:ext cx="548640" cy="182880"/>
          </a:xfrm>
          <a:prstGeom prst="rect">
            <a:avLst/>
          </a:prstGeom>
          <a:noFill/>
          <a:ln/>
        </p:spPr>
        <p:txBody>
          <a:bodyPr wrap="square" rtlCol="0" anchor="ctr"/>
          <a:lstStyle/>
          <a:p>
            <a:pPr algn="r" indent="0" marL="0">
              <a:buNone/>
            </a:pPr>
            <a:r>
              <a:rPr lang="en-US" sz="750" dirty="0">
                <a:solidFill>
                  <a:srgbClr val="BBBBBB"/>
                </a:solidFill>
                <a:latin typeface="Calibri" pitchFamily="34" charset="0"/>
                <a:ea typeface="Calibri" pitchFamily="34" charset="-122"/>
                <a:cs typeface="Calibri" pitchFamily="34" charset="-120"/>
              </a:rPr>
              <a:t>2 / 8</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8"/>
        </a:solidFill>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1A6B3A"/>
          </a:solidFill>
          <a:ln w="12700">
            <a:solidFill>
              <a:srgbClr val="1A6B3A"/>
            </a:solidFill>
            <a:prstDash val="solid"/>
          </a:ln>
        </p:spPr>
      </p:sp>
      <p:sp>
        <p:nvSpPr>
          <p:cNvPr id="3" name="Shape 1"/>
          <p:cNvSpPr/>
          <p:nvPr/>
        </p:nvSpPr>
        <p:spPr>
          <a:xfrm>
            <a:off x="0" y="0"/>
            <a:ext cx="9144000" cy="960120"/>
          </a:xfrm>
          <a:prstGeom prst="rect">
            <a:avLst/>
          </a:prstGeom>
          <a:solidFill>
            <a:srgbClr val="1A6B3A"/>
          </a:solidFill>
          <a:ln w="12700">
            <a:solidFill>
              <a:srgbClr val="1A6B3A"/>
            </a:solidFill>
            <a:prstDash val="solid"/>
          </a:ln>
        </p:spPr>
      </p:sp>
      <p:sp>
        <p:nvSpPr>
          <p:cNvPr id="4" name="Shape 2"/>
          <p:cNvSpPr/>
          <p:nvPr/>
        </p:nvSpPr>
        <p:spPr>
          <a:xfrm>
            <a:off x="256032" y="164592"/>
            <a:ext cx="621792" cy="621792"/>
          </a:xfrm>
          <a:prstGeom prst="ellipse">
            <a:avLst/>
          </a:prstGeom>
          <a:solidFill>
            <a:srgbClr val="B8892A"/>
          </a:solidFill>
          <a:ln w="12700">
            <a:solidFill>
              <a:srgbClr val="B8892A"/>
            </a:solidFill>
            <a:prstDash val="solid"/>
          </a:ln>
        </p:spPr>
      </p:sp>
      <p:sp>
        <p:nvSpPr>
          <p:cNvPr id="5" name="Text 3"/>
          <p:cNvSpPr/>
          <p:nvPr/>
        </p:nvSpPr>
        <p:spPr>
          <a:xfrm>
            <a:off x="256032" y="164592"/>
            <a:ext cx="621792" cy="621792"/>
          </a:xfrm>
          <a:prstGeom prst="rect">
            <a:avLst/>
          </a:prstGeom>
          <a:noFill/>
          <a:ln/>
        </p:spPr>
        <p:txBody>
          <a:bodyPr wrap="square"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2</a:t>
            </a:r>
            <a:endParaRPr lang="en-US" sz="2200" dirty="0"/>
          </a:p>
        </p:txBody>
      </p:sp>
      <p:sp>
        <p:nvSpPr>
          <p:cNvPr id="6" name="Text 4"/>
          <p:cNvSpPr/>
          <p:nvPr/>
        </p:nvSpPr>
        <p:spPr>
          <a:xfrm>
            <a:off x="1051560" y="73152"/>
            <a:ext cx="6858000" cy="475488"/>
          </a:xfrm>
          <a:prstGeom prst="rect">
            <a:avLst/>
          </a:prstGeom>
          <a:noFill/>
          <a:ln/>
        </p:spPr>
        <p:txBody>
          <a:bodyPr wrap="square"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Lead by example</a:t>
            </a:r>
            <a:endParaRPr lang="en-US" sz="2200" dirty="0"/>
          </a:p>
        </p:txBody>
      </p:sp>
      <p:sp>
        <p:nvSpPr>
          <p:cNvPr id="7" name="Text 5"/>
          <p:cNvSpPr/>
          <p:nvPr/>
        </p:nvSpPr>
        <p:spPr>
          <a:xfrm>
            <a:off x="1051560" y="548640"/>
            <a:ext cx="6858000" cy="274320"/>
          </a:xfrm>
          <a:prstGeom prst="rect">
            <a:avLst/>
          </a:prstGeom>
          <a:noFill/>
          <a:ln/>
        </p:spPr>
        <p:txBody>
          <a:bodyPr wrap="square" rtlCol="0" anchor="ctr"/>
          <a:lstStyle/>
          <a:p>
            <a:pPr indent="0" marL="0">
              <a:buNone/>
            </a:pPr>
            <a:r>
              <a:rPr lang="en-US" sz="1000" i="1" dirty="0">
                <a:solidFill>
                  <a:srgbClr val="AADDBB"/>
                </a:solidFill>
                <a:latin typeface="Calibri" pitchFamily="34" charset="0"/>
                <a:ea typeface="Calibri" pitchFamily="34" charset="-122"/>
                <a:cs typeface="Calibri" pitchFamily="34" charset="-120"/>
              </a:rPr>
              <a:t>Culture flows from the top — in both directions</a:t>
            </a:r>
            <a:endParaRPr lang="en-US" sz="1000" dirty="0"/>
          </a:p>
        </p:txBody>
      </p:sp>
      <p:sp>
        <p:nvSpPr>
          <p:cNvPr id="8" name="Shape 6"/>
          <p:cNvSpPr/>
          <p:nvPr/>
        </p:nvSpPr>
        <p:spPr>
          <a:xfrm>
            <a:off x="320040" y="1078992"/>
            <a:ext cx="3200400" cy="3246120"/>
          </a:xfrm>
          <a:prstGeom prst="rect">
            <a:avLst/>
          </a:prstGeom>
          <a:solidFill>
            <a:srgbClr val="1A6B3A"/>
          </a:solidFill>
          <a:ln w="12700">
            <a:solidFill>
              <a:srgbClr val="1A6B3A"/>
            </a:solidFill>
            <a:prstDash val="solid"/>
          </a:ln>
          <a:effectLst>
            <a:outerShdw sx="100000" sy="100000" kx="0" ky="0" algn="bl" rotWithShape="0" blurRad="76200" dist="25400" dir="8100000">
              <a:srgbClr val="000000">
                <a:alpha val="10000"/>
              </a:srgbClr>
            </a:outerShdw>
          </a:effectLst>
        </p:spPr>
      </p:sp>
      <p:sp>
        <p:nvSpPr>
          <p:cNvPr id="9" name="Text 7"/>
          <p:cNvSpPr/>
          <p:nvPr/>
        </p:nvSpPr>
        <p:spPr>
          <a:xfrm>
            <a:off x="457200" y="1170432"/>
            <a:ext cx="2926080" cy="274320"/>
          </a:xfrm>
          <a:prstGeom prst="rect">
            <a:avLst/>
          </a:prstGeom>
          <a:noFill/>
          <a:ln/>
        </p:spPr>
        <p:txBody>
          <a:bodyPr wrap="square" rtlCol="0" anchor="ctr"/>
          <a:lstStyle/>
          <a:p>
            <a:pPr indent="0" marL="0">
              <a:buNone/>
            </a:pPr>
            <a:r>
              <a:rPr lang="en-US" sz="800" b="1" spc="200" kern="0" dirty="0">
                <a:solidFill>
                  <a:srgbClr val="B8892A"/>
                </a:solidFill>
                <a:latin typeface="Calibri" pitchFamily="34" charset="0"/>
                <a:ea typeface="Calibri" pitchFamily="34" charset="-122"/>
                <a:cs typeface="Calibri" pitchFamily="34" charset="-120"/>
              </a:rPr>
              <a:t>KEY INSIGHT</a:t>
            </a:r>
            <a:endParaRPr lang="en-US" sz="800" dirty="0"/>
          </a:p>
        </p:txBody>
      </p:sp>
      <p:sp>
        <p:nvSpPr>
          <p:cNvPr id="10" name="Shape 8"/>
          <p:cNvSpPr/>
          <p:nvPr/>
        </p:nvSpPr>
        <p:spPr>
          <a:xfrm>
            <a:off x="457200" y="1463040"/>
            <a:ext cx="2926080" cy="0"/>
          </a:xfrm>
          <a:prstGeom prst="line">
            <a:avLst/>
          </a:prstGeom>
          <a:noFill/>
          <a:ln w="9525">
            <a:solidFill>
              <a:srgbClr val="B8892A"/>
            </a:solidFill>
            <a:prstDash val="solid"/>
          </a:ln>
        </p:spPr>
      </p:sp>
      <p:sp>
        <p:nvSpPr>
          <p:cNvPr id="11" name="Text 9"/>
          <p:cNvSpPr/>
          <p:nvPr/>
        </p:nvSpPr>
        <p:spPr>
          <a:xfrm>
            <a:off x="457200" y="1536192"/>
            <a:ext cx="2926080" cy="2560320"/>
          </a:xfrm>
          <a:prstGeom prst="rect">
            <a:avLst/>
          </a:prstGeom>
          <a:noFill/>
          <a:ln/>
        </p:spPr>
        <p:txBody>
          <a:bodyPr wrap="square" rtlCol="0" anchor="t"/>
          <a:lstStyle/>
          <a:p>
            <a:pPr indent="0" marL="0">
              <a:lnSpc>
                <a:spcPct val="130000"/>
              </a:lnSpc>
              <a:buNone/>
            </a:pPr>
            <a:r>
              <a:rPr lang="en-US" sz="1100" i="1" dirty="0">
                <a:solidFill>
                  <a:srgbClr val="DDEEE6"/>
                </a:solidFill>
                <a:latin typeface="Calibri" pitchFamily="34" charset="0"/>
                <a:ea typeface="Calibri" pitchFamily="34" charset="-122"/>
                <a:cs typeface="Calibri" pitchFamily="34" charset="-120"/>
              </a:rPr>
              <a:t>The behaviours a leader models set the ceiling for everyone else. Teams don't just watch what leaders say — they watch what leaders do when it's hard, when they're wrong, and when no one seems to be looking.</a:t>
            </a:r>
            <a:endParaRPr lang="en-US" sz="1100" dirty="0"/>
          </a:p>
        </p:txBody>
      </p:sp>
      <p:sp>
        <p:nvSpPr>
          <p:cNvPr id="12" name="Shape 10"/>
          <p:cNvSpPr/>
          <p:nvPr/>
        </p:nvSpPr>
        <p:spPr>
          <a:xfrm>
            <a:off x="3749040" y="1078992"/>
            <a:ext cx="5166360" cy="987552"/>
          </a:xfrm>
          <a:prstGeom prst="rect">
            <a:avLst/>
          </a:prstGeom>
          <a:solidFill>
            <a:srgbClr val="FFFFFF"/>
          </a:solidFill>
          <a:ln w="6350">
            <a:solidFill>
              <a:srgbClr val="DDDDDD"/>
            </a:solidFill>
            <a:prstDash val="solid"/>
          </a:ln>
          <a:effectLst>
            <a:outerShdw sx="100000" sy="100000" kx="0" ky="0" algn="bl" rotWithShape="0" blurRad="76200" dist="25400" dir="8100000">
              <a:srgbClr val="000000">
                <a:alpha val="10000"/>
              </a:srgbClr>
            </a:outerShdw>
          </a:effectLst>
        </p:spPr>
      </p:sp>
      <p:sp>
        <p:nvSpPr>
          <p:cNvPr id="13" name="Shape 11"/>
          <p:cNvSpPr/>
          <p:nvPr/>
        </p:nvSpPr>
        <p:spPr>
          <a:xfrm>
            <a:off x="3749040" y="1078992"/>
            <a:ext cx="64008" cy="987552"/>
          </a:xfrm>
          <a:prstGeom prst="rect">
            <a:avLst/>
          </a:prstGeom>
          <a:solidFill>
            <a:srgbClr val="1A6B3A"/>
          </a:solidFill>
          <a:ln w="12700">
            <a:solidFill>
              <a:srgbClr val="1A6B3A"/>
            </a:solidFill>
            <a:prstDash val="solid"/>
          </a:ln>
        </p:spPr>
      </p:sp>
      <p:sp>
        <p:nvSpPr>
          <p:cNvPr id="14" name="Shape 12"/>
          <p:cNvSpPr/>
          <p:nvPr/>
        </p:nvSpPr>
        <p:spPr>
          <a:xfrm>
            <a:off x="3886200" y="1188720"/>
            <a:ext cx="329184" cy="329184"/>
          </a:xfrm>
          <a:prstGeom prst="ellipse">
            <a:avLst/>
          </a:prstGeom>
          <a:solidFill>
            <a:srgbClr val="E8F5EE"/>
          </a:solidFill>
          <a:ln w="6350">
            <a:solidFill>
              <a:srgbClr val="1A6B3A"/>
            </a:solidFill>
            <a:prstDash val="solid"/>
          </a:ln>
        </p:spPr>
      </p:sp>
      <p:sp>
        <p:nvSpPr>
          <p:cNvPr id="15" name="Text 13"/>
          <p:cNvSpPr/>
          <p:nvPr/>
        </p:nvSpPr>
        <p:spPr>
          <a:xfrm>
            <a:off x="3886200" y="1188720"/>
            <a:ext cx="329184" cy="329184"/>
          </a:xfrm>
          <a:prstGeom prst="rect">
            <a:avLst/>
          </a:prstGeom>
          <a:noFill/>
          <a:ln/>
        </p:spPr>
        <p:txBody>
          <a:bodyPr wrap="square" rtlCol="0" anchor="ctr"/>
          <a:lstStyle/>
          <a:p>
            <a:pPr algn="ctr" indent="0" marL="0">
              <a:buNone/>
            </a:pPr>
            <a:r>
              <a:rPr lang="en-US" sz="900" b="1" dirty="0">
                <a:solidFill>
                  <a:srgbClr val="1A6B3A"/>
                </a:solidFill>
                <a:latin typeface="Calibri" pitchFamily="34" charset="0"/>
                <a:ea typeface="Calibri" pitchFamily="34" charset="-122"/>
                <a:cs typeface="Calibri" pitchFamily="34" charset="-120"/>
              </a:rPr>
              <a:t>1</a:t>
            </a:r>
            <a:endParaRPr lang="en-US" sz="900" dirty="0"/>
          </a:p>
        </p:txBody>
      </p:sp>
      <p:sp>
        <p:nvSpPr>
          <p:cNvPr id="16" name="Text 14"/>
          <p:cNvSpPr/>
          <p:nvPr/>
        </p:nvSpPr>
        <p:spPr>
          <a:xfrm>
            <a:off x="4297680" y="1133856"/>
            <a:ext cx="4507992" cy="877824"/>
          </a:xfrm>
          <a:prstGeom prst="rect">
            <a:avLst/>
          </a:prstGeom>
          <a:noFill/>
          <a:ln/>
        </p:spPr>
        <p:txBody>
          <a:bodyPr wrap="square" rtlCol="0" anchor="ctr"/>
          <a:lstStyle/>
          <a:p>
            <a:pPr indent="0" marL="0">
              <a:lnSpc>
                <a:spcPct val="125000"/>
              </a:lnSpc>
              <a:buNone/>
            </a:pPr>
            <a:r>
              <a:rPr lang="en-US" sz="1000" b="1" dirty="0">
                <a:solidFill>
                  <a:srgbClr val="2C2C2C"/>
                </a:solidFill>
                <a:latin typeface="Calibri" pitchFamily="34" charset="0"/>
                <a:ea typeface="Calibri" pitchFamily="34" charset="-122"/>
                <a:cs typeface="Calibri" pitchFamily="34" charset="-120"/>
              </a:rPr>
              <a:t>Vulnerability is a leadership skill.</a:t>
            </a:r>
            <a:pPr indent="0" marL="0">
              <a:lnSpc>
                <a:spcPct val="125000"/>
              </a:lnSpc>
              <a:buNone/>
            </a:pPr>
            <a:r>
              <a:rPr lang="en-US" sz="1000" dirty="0">
                <a:solidFill>
                  <a:srgbClr val="666666"/>
                </a:solidFill>
                <a:latin typeface="Calibri" pitchFamily="34" charset="0"/>
                <a:ea typeface="Calibri" pitchFamily="34" charset="-122"/>
                <a:cs typeface="Calibri" pitchFamily="34" charset="-120"/>
              </a:rPr>
              <a:t> Leaders who admit mistakes quickly, and show clearly what they're doing to fix them, build more trust than those who project infallibility. Hiding errors teaches your team to hide theirs.</a:t>
            </a:r>
            <a:endParaRPr lang="en-US" sz="1000" dirty="0"/>
          </a:p>
        </p:txBody>
      </p:sp>
      <p:sp>
        <p:nvSpPr>
          <p:cNvPr id="17" name="Shape 15"/>
          <p:cNvSpPr/>
          <p:nvPr/>
        </p:nvSpPr>
        <p:spPr>
          <a:xfrm>
            <a:off x="3749040" y="2157984"/>
            <a:ext cx="5166360" cy="987552"/>
          </a:xfrm>
          <a:prstGeom prst="rect">
            <a:avLst/>
          </a:prstGeom>
          <a:solidFill>
            <a:srgbClr val="FFFFFF"/>
          </a:solidFill>
          <a:ln w="6350">
            <a:solidFill>
              <a:srgbClr val="DDDDDD"/>
            </a:solidFill>
            <a:prstDash val="solid"/>
          </a:ln>
          <a:effectLst>
            <a:outerShdw sx="100000" sy="100000" kx="0" ky="0" algn="bl" rotWithShape="0" blurRad="76200" dist="25400" dir="8100000">
              <a:srgbClr val="000000">
                <a:alpha val="10000"/>
              </a:srgbClr>
            </a:outerShdw>
          </a:effectLst>
        </p:spPr>
      </p:sp>
      <p:sp>
        <p:nvSpPr>
          <p:cNvPr id="18" name="Shape 16"/>
          <p:cNvSpPr/>
          <p:nvPr/>
        </p:nvSpPr>
        <p:spPr>
          <a:xfrm>
            <a:off x="3749040" y="2157984"/>
            <a:ext cx="64008" cy="987552"/>
          </a:xfrm>
          <a:prstGeom prst="rect">
            <a:avLst/>
          </a:prstGeom>
          <a:solidFill>
            <a:srgbClr val="1A6B3A"/>
          </a:solidFill>
          <a:ln w="12700">
            <a:solidFill>
              <a:srgbClr val="1A6B3A"/>
            </a:solidFill>
            <a:prstDash val="solid"/>
          </a:ln>
        </p:spPr>
      </p:sp>
      <p:sp>
        <p:nvSpPr>
          <p:cNvPr id="19" name="Shape 17"/>
          <p:cNvSpPr/>
          <p:nvPr/>
        </p:nvSpPr>
        <p:spPr>
          <a:xfrm>
            <a:off x="3886200" y="2267712"/>
            <a:ext cx="329184" cy="329184"/>
          </a:xfrm>
          <a:prstGeom prst="ellipse">
            <a:avLst/>
          </a:prstGeom>
          <a:solidFill>
            <a:srgbClr val="E8F5EE"/>
          </a:solidFill>
          <a:ln w="6350">
            <a:solidFill>
              <a:srgbClr val="1A6B3A"/>
            </a:solidFill>
            <a:prstDash val="solid"/>
          </a:ln>
        </p:spPr>
      </p:sp>
      <p:sp>
        <p:nvSpPr>
          <p:cNvPr id="20" name="Text 18"/>
          <p:cNvSpPr/>
          <p:nvPr/>
        </p:nvSpPr>
        <p:spPr>
          <a:xfrm>
            <a:off x="3886200" y="2267712"/>
            <a:ext cx="329184" cy="329184"/>
          </a:xfrm>
          <a:prstGeom prst="rect">
            <a:avLst/>
          </a:prstGeom>
          <a:noFill/>
          <a:ln/>
        </p:spPr>
        <p:txBody>
          <a:bodyPr wrap="square" rtlCol="0" anchor="ctr"/>
          <a:lstStyle/>
          <a:p>
            <a:pPr algn="ctr" indent="0" marL="0">
              <a:buNone/>
            </a:pPr>
            <a:r>
              <a:rPr lang="en-US" sz="900" b="1" dirty="0">
                <a:solidFill>
                  <a:srgbClr val="1A6B3A"/>
                </a:solidFill>
                <a:latin typeface="Calibri" pitchFamily="34" charset="0"/>
                <a:ea typeface="Calibri" pitchFamily="34" charset="-122"/>
                <a:cs typeface="Calibri" pitchFamily="34" charset="-120"/>
              </a:rPr>
              <a:t>2</a:t>
            </a:r>
            <a:endParaRPr lang="en-US" sz="900" dirty="0"/>
          </a:p>
        </p:txBody>
      </p:sp>
      <p:sp>
        <p:nvSpPr>
          <p:cNvPr id="21" name="Text 19"/>
          <p:cNvSpPr/>
          <p:nvPr/>
        </p:nvSpPr>
        <p:spPr>
          <a:xfrm>
            <a:off x="4297680" y="2212848"/>
            <a:ext cx="4507992" cy="877824"/>
          </a:xfrm>
          <a:prstGeom prst="rect">
            <a:avLst/>
          </a:prstGeom>
          <a:noFill/>
          <a:ln/>
        </p:spPr>
        <p:txBody>
          <a:bodyPr wrap="square" rtlCol="0" anchor="ctr"/>
          <a:lstStyle/>
          <a:p>
            <a:pPr indent="0" marL="0">
              <a:lnSpc>
                <a:spcPct val="125000"/>
              </a:lnSpc>
              <a:buNone/>
            </a:pPr>
            <a:r>
              <a:rPr lang="en-US" sz="1000" b="1" dirty="0">
                <a:solidFill>
                  <a:srgbClr val="2C2C2C"/>
                </a:solidFill>
                <a:latin typeface="Calibri" pitchFamily="34" charset="0"/>
                <a:ea typeface="Calibri" pitchFamily="34" charset="-122"/>
                <a:cs typeface="Calibri" pitchFamily="34" charset="-120"/>
              </a:rPr>
              <a:t>Reliability signals respect.</a:t>
            </a:r>
            <a:pPr indent="0" marL="0">
              <a:lnSpc>
                <a:spcPct val="125000"/>
              </a:lnSpc>
              <a:buNone/>
            </a:pPr>
            <a:r>
              <a:rPr lang="en-US" sz="1000" dirty="0">
                <a:solidFill>
                  <a:srgbClr val="666666"/>
                </a:solidFill>
                <a:latin typeface="Calibri" pitchFamily="34" charset="0"/>
                <a:ea typeface="Calibri" pitchFamily="34" charset="-122"/>
                <a:cs typeface="Calibri" pitchFamily="34" charset="-120"/>
              </a:rPr>
              <a:t> Being on time and honouring commitments tells your team their time and work matters. Lateness and broken promises — however small — erode that signal over time.</a:t>
            </a:r>
            <a:endParaRPr lang="en-US" sz="1000" dirty="0"/>
          </a:p>
        </p:txBody>
      </p:sp>
      <p:sp>
        <p:nvSpPr>
          <p:cNvPr id="22" name="Shape 20"/>
          <p:cNvSpPr/>
          <p:nvPr/>
        </p:nvSpPr>
        <p:spPr>
          <a:xfrm>
            <a:off x="3749040" y="3236976"/>
            <a:ext cx="5166360" cy="987552"/>
          </a:xfrm>
          <a:prstGeom prst="rect">
            <a:avLst/>
          </a:prstGeom>
          <a:solidFill>
            <a:srgbClr val="FFFFFF"/>
          </a:solidFill>
          <a:ln w="6350">
            <a:solidFill>
              <a:srgbClr val="DDDDDD"/>
            </a:solidFill>
            <a:prstDash val="solid"/>
          </a:ln>
          <a:effectLst>
            <a:outerShdw sx="100000" sy="100000" kx="0" ky="0" algn="bl" rotWithShape="0" blurRad="76200" dist="25400" dir="8100000">
              <a:srgbClr val="000000">
                <a:alpha val="10000"/>
              </a:srgbClr>
            </a:outerShdw>
          </a:effectLst>
        </p:spPr>
      </p:sp>
      <p:sp>
        <p:nvSpPr>
          <p:cNvPr id="23" name="Shape 21"/>
          <p:cNvSpPr/>
          <p:nvPr/>
        </p:nvSpPr>
        <p:spPr>
          <a:xfrm>
            <a:off x="3749040" y="3236976"/>
            <a:ext cx="64008" cy="987552"/>
          </a:xfrm>
          <a:prstGeom prst="rect">
            <a:avLst/>
          </a:prstGeom>
          <a:solidFill>
            <a:srgbClr val="1A6B3A"/>
          </a:solidFill>
          <a:ln w="12700">
            <a:solidFill>
              <a:srgbClr val="1A6B3A"/>
            </a:solidFill>
            <a:prstDash val="solid"/>
          </a:ln>
        </p:spPr>
      </p:sp>
      <p:sp>
        <p:nvSpPr>
          <p:cNvPr id="24" name="Shape 22"/>
          <p:cNvSpPr/>
          <p:nvPr/>
        </p:nvSpPr>
        <p:spPr>
          <a:xfrm>
            <a:off x="3886200" y="3346704"/>
            <a:ext cx="329184" cy="329184"/>
          </a:xfrm>
          <a:prstGeom prst="ellipse">
            <a:avLst/>
          </a:prstGeom>
          <a:solidFill>
            <a:srgbClr val="E8F5EE"/>
          </a:solidFill>
          <a:ln w="6350">
            <a:solidFill>
              <a:srgbClr val="1A6B3A"/>
            </a:solidFill>
            <a:prstDash val="solid"/>
          </a:ln>
        </p:spPr>
      </p:sp>
      <p:sp>
        <p:nvSpPr>
          <p:cNvPr id="25" name="Text 23"/>
          <p:cNvSpPr/>
          <p:nvPr/>
        </p:nvSpPr>
        <p:spPr>
          <a:xfrm>
            <a:off x="3886200" y="3346704"/>
            <a:ext cx="329184" cy="329184"/>
          </a:xfrm>
          <a:prstGeom prst="rect">
            <a:avLst/>
          </a:prstGeom>
          <a:noFill/>
          <a:ln/>
        </p:spPr>
        <p:txBody>
          <a:bodyPr wrap="square" rtlCol="0" anchor="ctr"/>
          <a:lstStyle/>
          <a:p>
            <a:pPr algn="ctr" indent="0" marL="0">
              <a:buNone/>
            </a:pPr>
            <a:r>
              <a:rPr lang="en-US" sz="900" b="1" dirty="0">
                <a:solidFill>
                  <a:srgbClr val="1A6B3A"/>
                </a:solidFill>
                <a:latin typeface="Calibri" pitchFamily="34" charset="0"/>
                <a:ea typeface="Calibri" pitchFamily="34" charset="-122"/>
                <a:cs typeface="Calibri" pitchFamily="34" charset="-120"/>
              </a:rPr>
              <a:t>3</a:t>
            </a:r>
            <a:endParaRPr lang="en-US" sz="900" dirty="0"/>
          </a:p>
        </p:txBody>
      </p:sp>
      <p:sp>
        <p:nvSpPr>
          <p:cNvPr id="26" name="Text 24"/>
          <p:cNvSpPr/>
          <p:nvPr/>
        </p:nvSpPr>
        <p:spPr>
          <a:xfrm>
            <a:off x="4297680" y="3291840"/>
            <a:ext cx="4507992" cy="877824"/>
          </a:xfrm>
          <a:prstGeom prst="rect">
            <a:avLst/>
          </a:prstGeom>
          <a:noFill/>
          <a:ln/>
        </p:spPr>
        <p:txBody>
          <a:bodyPr wrap="square" rtlCol="0" anchor="ctr"/>
          <a:lstStyle/>
          <a:p>
            <a:pPr indent="0" marL="0">
              <a:lnSpc>
                <a:spcPct val="125000"/>
              </a:lnSpc>
              <a:buNone/>
            </a:pPr>
            <a:r>
              <a:rPr lang="en-US" sz="1000" b="1" dirty="0">
                <a:solidFill>
                  <a:srgbClr val="2C2C2C"/>
                </a:solidFill>
                <a:latin typeface="Calibri" pitchFamily="34" charset="0"/>
                <a:ea typeface="Calibri" pitchFamily="34" charset="-122"/>
                <a:cs typeface="Calibri" pitchFamily="34" charset="-120"/>
              </a:rPr>
              <a:t>Asking for feedback is a power move.</a:t>
            </a:r>
            <a:pPr indent="0" marL="0">
              <a:lnSpc>
                <a:spcPct val="125000"/>
              </a:lnSpc>
              <a:buNone/>
            </a:pPr>
            <a:r>
              <a:rPr lang="en-US" sz="1000" dirty="0">
                <a:solidFill>
                  <a:srgbClr val="666666"/>
                </a:solidFill>
                <a:latin typeface="Calibri" pitchFamily="34" charset="0"/>
                <a:ea typeface="Calibri" pitchFamily="34" charset="-122"/>
                <a:cs typeface="Calibri" pitchFamily="34" charset="-120"/>
              </a:rPr>
              <a:t> It signals confidence, models openness, and creates psychological permission for the team to do the same.</a:t>
            </a:r>
            <a:endParaRPr lang="en-US" sz="1000" dirty="0"/>
          </a:p>
        </p:txBody>
      </p:sp>
      <p:sp>
        <p:nvSpPr>
          <p:cNvPr id="27" name="Shape 25"/>
          <p:cNvSpPr/>
          <p:nvPr/>
        </p:nvSpPr>
        <p:spPr>
          <a:xfrm>
            <a:off x="320040" y="4434840"/>
            <a:ext cx="8595360" cy="566928"/>
          </a:xfrm>
          <a:prstGeom prst="rect">
            <a:avLst/>
          </a:prstGeom>
          <a:solidFill>
            <a:srgbClr val="FDF3E0"/>
          </a:solidFill>
          <a:ln w="9525">
            <a:solidFill>
              <a:srgbClr val="B8892A"/>
            </a:solidFill>
            <a:prstDash val="solid"/>
          </a:ln>
        </p:spPr>
      </p:sp>
      <p:sp>
        <p:nvSpPr>
          <p:cNvPr id="28" name="Text 26"/>
          <p:cNvSpPr/>
          <p:nvPr/>
        </p:nvSpPr>
        <p:spPr>
          <a:xfrm>
            <a:off x="457200" y="4462272"/>
            <a:ext cx="1005840" cy="512064"/>
          </a:xfrm>
          <a:prstGeom prst="rect">
            <a:avLst/>
          </a:prstGeom>
          <a:noFill/>
          <a:ln/>
        </p:spPr>
        <p:txBody>
          <a:bodyPr wrap="square" rtlCol="0" anchor="ctr"/>
          <a:lstStyle/>
          <a:p>
            <a:pPr indent="0" marL="0">
              <a:buNone/>
            </a:pPr>
            <a:r>
              <a:rPr lang="en-US" sz="800" b="1" spc="100" kern="0" dirty="0">
                <a:solidFill>
                  <a:srgbClr val="B8892A"/>
                </a:solidFill>
                <a:latin typeface="Calibri" pitchFamily="34" charset="0"/>
                <a:ea typeface="Calibri" pitchFamily="34" charset="-122"/>
                <a:cs typeface="Calibri" pitchFamily="34" charset="-120"/>
              </a:rPr>
              <a:t>REFLECT  ·  </a:t>
            </a:r>
            <a:endParaRPr lang="en-US" sz="800" dirty="0"/>
          </a:p>
        </p:txBody>
      </p:sp>
      <p:sp>
        <p:nvSpPr>
          <p:cNvPr id="29" name="Text 27"/>
          <p:cNvSpPr/>
          <p:nvPr/>
        </p:nvSpPr>
        <p:spPr>
          <a:xfrm>
            <a:off x="1325880" y="4462272"/>
            <a:ext cx="7406640" cy="512064"/>
          </a:xfrm>
          <a:prstGeom prst="rect">
            <a:avLst/>
          </a:prstGeom>
          <a:noFill/>
          <a:ln/>
        </p:spPr>
        <p:txBody>
          <a:bodyPr wrap="square" rtlCol="0" anchor="ctr"/>
          <a:lstStyle/>
          <a:p>
            <a:pPr indent="0" marL="0">
              <a:buNone/>
            </a:pPr>
            <a:r>
              <a:rPr lang="en-US" sz="950" i="1" dirty="0">
                <a:solidFill>
                  <a:srgbClr val="6B5000"/>
                </a:solidFill>
                <a:latin typeface="Calibri" pitchFamily="34" charset="0"/>
                <a:ea typeface="Calibri" pitchFamily="34" charset="-122"/>
                <a:cs typeface="Calibri" pitchFamily="34" charset="-120"/>
              </a:rPr>
              <a:t>"What behaviour are you currently modelling that you would not want to see reproduced across your team?"</a:t>
            </a:r>
            <a:endParaRPr lang="en-US" sz="950" dirty="0"/>
          </a:p>
        </p:txBody>
      </p:sp>
      <p:sp>
        <p:nvSpPr>
          <p:cNvPr id="30" name="Text 28"/>
          <p:cNvSpPr/>
          <p:nvPr/>
        </p:nvSpPr>
        <p:spPr>
          <a:xfrm>
            <a:off x="8412480" y="4846320"/>
            <a:ext cx="548640" cy="182880"/>
          </a:xfrm>
          <a:prstGeom prst="rect">
            <a:avLst/>
          </a:prstGeom>
          <a:noFill/>
          <a:ln/>
        </p:spPr>
        <p:txBody>
          <a:bodyPr wrap="square" rtlCol="0" anchor="ctr"/>
          <a:lstStyle/>
          <a:p>
            <a:pPr algn="r" indent="0" marL="0">
              <a:buNone/>
            </a:pPr>
            <a:r>
              <a:rPr lang="en-US" sz="750" dirty="0">
                <a:solidFill>
                  <a:srgbClr val="BBBBBB"/>
                </a:solidFill>
                <a:latin typeface="Calibri" pitchFamily="34" charset="0"/>
                <a:ea typeface="Calibri" pitchFamily="34" charset="-122"/>
                <a:cs typeface="Calibri" pitchFamily="34" charset="-120"/>
              </a:rPr>
              <a:t>3 / 8</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8"/>
        </a:solidFill>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1A6B3A"/>
          </a:solidFill>
          <a:ln w="12700">
            <a:solidFill>
              <a:srgbClr val="1A6B3A"/>
            </a:solidFill>
            <a:prstDash val="solid"/>
          </a:ln>
        </p:spPr>
      </p:sp>
      <p:sp>
        <p:nvSpPr>
          <p:cNvPr id="3" name="Shape 1"/>
          <p:cNvSpPr/>
          <p:nvPr/>
        </p:nvSpPr>
        <p:spPr>
          <a:xfrm>
            <a:off x="0" y="0"/>
            <a:ext cx="9144000" cy="960120"/>
          </a:xfrm>
          <a:prstGeom prst="rect">
            <a:avLst/>
          </a:prstGeom>
          <a:solidFill>
            <a:srgbClr val="1A6B3A"/>
          </a:solidFill>
          <a:ln w="12700">
            <a:solidFill>
              <a:srgbClr val="1A6B3A"/>
            </a:solidFill>
            <a:prstDash val="solid"/>
          </a:ln>
        </p:spPr>
      </p:sp>
      <p:sp>
        <p:nvSpPr>
          <p:cNvPr id="4" name="Shape 2"/>
          <p:cNvSpPr/>
          <p:nvPr/>
        </p:nvSpPr>
        <p:spPr>
          <a:xfrm>
            <a:off x="256032" y="164592"/>
            <a:ext cx="621792" cy="621792"/>
          </a:xfrm>
          <a:prstGeom prst="ellipse">
            <a:avLst/>
          </a:prstGeom>
          <a:solidFill>
            <a:srgbClr val="B8892A"/>
          </a:solidFill>
          <a:ln w="12700">
            <a:solidFill>
              <a:srgbClr val="B8892A"/>
            </a:solidFill>
            <a:prstDash val="solid"/>
          </a:ln>
        </p:spPr>
      </p:sp>
      <p:sp>
        <p:nvSpPr>
          <p:cNvPr id="5" name="Text 3"/>
          <p:cNvSpPr/>
          <p:nvPr/>
        </p:nvSpPr>
        <p:spPr>
          <a:xfrm>
            <a:off x="256032" y="164592"/>
            <a:ext cx="621792" cy="621792"/>
          </a:xfrm>
          <a:prstGeom prst="rect">
            <a:avLst/>
          </a:prstGeom>
          <a:noFill/>
          <a:ln/>
        </p:spPr>
        <p:txBody>
          <a:bodyPr wrap="square"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3</a:t>
            </a:r>
            <a:endParaRPr lang="en-US" sz="2200" dirty="0"/>
          </a:p>
        </p:txBody>
      </p:sp>
      <p:sp>
        <p:nvSpPr>
          <p:cNvPr id="6" name="Text 4"/>
          <p:cNvSpPr/>
          <p:nvPr/>
        </p:nvSpPr>
        <p:spPr>
          <a:xfrm>
            <a:off x="1051560" y="73152"/>
            <a:ext cx="6858000" cy="475488"/>
          </a:xfrm>
          <a:prstGeom prst="rect">
            <a:avLst/>
          </a:prstGeom>
          <a:noFill/>
          <a:ln/>
        </p:spPr>
        <p:txBody>
          <a:bodyPr wrap="square"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Communicate and give feedback</a:t>
            </a:r>
            <a:endParaRPr lang="en-US" sz="2200" dirty="0"/>
          </a:p>
        </p:txBody>
      </p:sp>
      <p:sp>
        <p:nvSpPr>
          <p:cNvPr id="7" name="Text 5"/>
          <p:cNvSpPr/>
          <p:nvPr/>
        </p:nvSpPr>
        <p:spPr>
          <a:xfrm>
            <a:off x="1051560" y="548640"/>
            <a:ext cx="6858000" cy="274320"/>
          </a:xfrm>
          <a:prstGeom prst="rect">
            <a:avLst/>
          </a:prstGeom>
          <a:noFill/>
          <a:ln/>
        </p:spPr>
        <p:txBody>
          <a:bodyPr wrap="square" rtlCol="0" anchor="ctr"/>
          <a:lstStyle/>
          <a:p>
            <a:pPr indent="0" marL="0">
              <a:buNone/>
            </a:pPr>
            <a:r>
              <a:rPr lang="en-US" sz="1000" i="1" dirty="0">
                <a:solidFill>
                  <a:srgbClr val="AADDBB"/>
                </a:solidFill>
                <a:latin typeface="Calibri" pitchFamily="34" charset="0"/>
                <a:ea typeface="Calibri" pitchFamily="34" charset="-122"/>
                <a:cs typeface="Calibri" pitchFamily="34" charset="-120"/>
              </a:rPr>
              <a:t>Information flow is a leadership responsibility</a:t>
            </a:r>
            <a:endParaRPr lang="en-US" sz="1000" dirty="0"/>
          </a:p>
        </p:txBody>
      </p:sp>
      <p:sp>
        <p:nvSpPr>
          <p:cNvPr id="8" name="Shape 6"/>
          <p:cNvSpPr/>
          <p:nvPr/>
        </p:nvSpPr>
        <p:spPr>
          <a:xfrm>
            <a:off x="320040" y="1078992"/>
            <a:ext cx="3200400" cy="3246120"/>
          </a:xfrm>
          <a:prstGeom prst="rect">
            <a:avLst/>
          </a:prstGeom>
          <a:solidFill>
            <a:srgbClr val="1A6B3A"/>
          </a:solidFill>
          <a:ln w="12700">
            <a:solidFill>
              <a:srgbClr val="1A6B3A"/>
            </a:solidFill>
            <a:prstDash val="solid"/>
          </a:ln>
          <a:effectLst>
            <a:outerShdw sx="100000" sy="100000" kx="0" ky="0" algn="bl" rotWithShape="0" blurRad="76200" dist="25400" dir="8100000">
              <a:srgbClr val="000000">
                <a:alpha val="10000"/>
              </a:srgbClr>
            </a:outerShdw>
          </a:effectLst>
        </p:spPr>
      </p:sp>
      <p:sp>
        <p:nvSpPr>
          <p:cNvPr id="9" name="Text 7"/>
          <p:cNvSpPr/>
          <p:nvPr/>
        </p:nvSpPr>
        <p:spPr>
          <a:xfrm>
            <a:off x="457200" y="1170432"/>
            <a:ext cx="2926080" cy="274320"/>
          </a:xfrm>
          <a:prstGeom prst="rect">
            <a:avLst/>
          </a:prstGeom>
          <a:noFill/>
          <a:ln/>
        </p:spPr>
        <p:txBody>
          <a:bodyPr wrap="square" rtlCol="0" anchor="ctr"/>
          <a:lstStyle/>
          <a:p>
            <a:pPr indent="0" marL="0">
              <a:buNone/>
            </a:pPr>
            <a:r>
              <a:rPr lang="en-US" sz="800" b="1" spc="200" kern="0" dirty="0">
                <a:solidFill>
                  <a:srgbClr val="B8892A"/>
                </a:solidFill>
                <a:latin typeface="Calibri" pitchFamily="34" charset="0"/>
                <a:ea typeface="Calibri" pitchFamily="34" charset="-122"/>
                <a:cs typeface="Calibri" pitchFamily="34" charset="-120"/>
              </a:rPr>
              <a:t>KEY INSIGHT</a:t>
            </a:r>
            <a:endParaRPr lang="en-US" sz="800" dirty="0"/>
          </a:p>
        </p:txBody>
      </p:sp>
      <p:sp>
        <p:nvSpPr>
          <p:cNvPr id="10" name="Shape 8"/>
          <p:cNvSpPr/>
          <p:nvPr/>
        </p:nvSpPr>
        <p:spPr>
          <a:xfrm>
            <a:off x="457200" y="1463040"/>
            <a:ext cx="2926080" cy="0"/>
          </a:xfrm>
          <a:prstGeom prst="line">
            <a:avLst/>
          </a:prstGeom>
          <a:noFill/>
          <a:ln w="9525">
            <a:solidFill>
              <a:srgbClr val="B8892A"/>
            </a:solidFill>
            <a:prstDash val="solid"/>
          </a:ln>
        </p:spPr>
      </p:sp>
      <p:sp>
        <p:nvSpPr>
          <p:cNvPr id="11" name="Text 9"/>
          <p:cNvSpPr/>
          <p:nvPr/>
        </p:nvSpPr>
        <p:spPr>
          <a:xfrm>
            <a:off x="457200" y="1536192"/>
            <a:ext cx="2926080" cy="2560320"/>
          </a:xfrm>
          <a:prstGeom prst="rect">
            <a:avLst/>
          </a:prstGeom>
          <a:noFill/>
          <a:ln/>
        </p:spPr>
        <p:txBody>
          <a:bodyPr wrap="square" rtlCol="0" anchor="t"/>
          <a:lstStyle/>
          <a:p>
            <a:pPr indent="0" marL="0">
              <a:lnSpc>
                <a:spcPct val="130000"/>
              </a:lnSpc>
              <a:buNone/>
            </a:pPr>
            <a:r>
              <a:rPr lang="en-US" sz="1100" i="1" dirty="0">
                <a:solidFill>
                  <a:srgbClr val="DDEEE6"/>
                </a:solidFill>
                <a:latin typeface="Calibri" pitchFamily="34" charset="0"/>
                <a:ea typeface="Calibri" pitchFamily="34" charset="-122"/>
                <a:cs typeface="Calibri" pitchFamily="34" charset="-120"/>
              </a:rPr>
              <a:t>Poor communication is the root cause behind most team performance problems. It's rarely about people — it's about information not reaching the right people, in the right way, at the right time.</a:t>
            </a:r>
            <a:endParaRPr lang="en-US" sz="1100" dirty="0"/>
          </a:p>
        </p:txBody>
      </p:sp>
      <p:sp>
        <p:nvSpPr>
          <p:cNvPr id="12" name="Shape 10"/>
          <p:cNvSpPr/>
          <p:nvPr/>
        </p:nvSpPr>
        <p:spPr>
          <a:xfrm>
            <a:off x="3749040" y="1078992"/>
            <a:ext cx="5166360" cy="987552"/>
          </a:xfrm>
          <a:prstGeom prst="rect">
            <a:avLst/>
          </a:prstGeom>
          <a:solidFill>
            <a:srgbClr val="FFFFFF"/>
          </a:solidFill>
          <a:ln w="6350">
            <a:solidFill>
              <a:srgbClr val="DDDDDD"/>
            </a:solidFill>
            <a:prstDash val="solid"/>
          </a:ln>
          <a:effectLst>
            <a:outerShdw sx="100000" sy="100000" kx="0" ky="0" algn="bl" rotWithShape="0" blurRad="76200" dist="25400" dir="8100000">
              <a:srgbClr val="000000">
                <a:alpha val="10000"/>
              </a:srgbClr>
            </a:outerShdw>
          </a:effectLst>
        </p:spPr>
      </p:sp>
      <p:sp>
        <p:nvSpPr>
          <p:cNvPr id="13" name="Shape 11"/>
          <p:cNvSpPr/>
          <p:nvPr/>
        </p:nvSpPr>
        <p:spPr>
          <a:xfrm>
            <a:off x="3749040" y="1078992"/>
            <a:ext cx="64008" cy="987552"/>
          </a:xfrm>
          <a:prstGeom prst="rect">
            <a:avLst/>
          </a:prstGeom>
          <a:solidFill>
            <a:srgbClr val="1A6B3A"/>
          </a:solidFill>
          <a:ln w="12700">
            <a:solidFill>
              <a:srgbClr val="1A6B3A"/>
            </a:solidFill>
            <a:prstDash val="solid"/>
          </a:ln>
        </p:spPr>
      </p:sp>
      <p:sp>
        <p:nvSpPr>
          <p:cNvPr id="14" name="Shape 12"/>
          <p:cNvSpPr/>
          <p:nvPr/>
        </p:nvSpPr>
        <p:spPr>
          <a:xfrm>
            <a:off x="3886200" y="1188720"/>
            <a:ext cx="329184" cy="329184"/>
          </a:xfrm>
          <a:prstGeom prst="ellipse">
            <a:avLst/>
          </a:prstGeom>
          <a:solidFill>
            <a:srgbClr val="E8F5EE"/>
          </a:solidFill>
          <a:ln w="6350">
            <a:solidFill>
              <a:srgbClr val="1A6B3A"/>
            </a:solidFill>
            <a:prstDash val="solid"/>
          </a:ln>
        </p:spPr>
      </p:sp>
      <p:sp>
        <p:nvSpPr>
          <p:cNvPr id="15" name="Text 13"/>
          <p:cNvSpPr/>
          <p:nvPr/>
        </p:nvSpPr>
        <p:spPr>
          <a:xfrm>
            <a:off x="3886200" y="1188720"/>
            <a:ext cx="329184" cy="329184"/>
          </a:xfrm>
          <a:prstGeom prst="rect">
            <a:avLst/>
          </a:prstGeom>
          <a:noFill/>
          <a:ln/>
        </p:spPr>
        <p:txBody>
          <a:bodyPr wrap="square" rtlCol="0" anchor="ctr"/>
          <a:lstStyle/>
          <a:p>
            <a:pPr algn="ctr" indent="0" marL="0">
              <a:buNone/>
            </a:pPr>
            <a:r>
              <a:rPr lang="en-US" sz="900" b="1" dirty="0">
                <a:solidFill>
                  <a:srgbClr val="1A6B3A"/>
                </a:solidFill>
                <a:latin typeface="Calibri" pitchFamily="34" charset="0"/>
                <a:ea typeface="Calibri" pitchFamily="34" charset="-122"/>
                <a:cs typeface="Calibri" pitchFamily="34" charset="-120"/>
              </a:rPr>
              <a:t>1</a:t>
            </a:r>
            <a:endParaRPr lang="en-US" sz="900" dirty="0"/>
          </a:p>
        </p:txBody>
      </p:sp>
      <p:sp>
        <p:nvSpPr>
          <p:cNvPr id="16" name="Text 14"/>
          <p:cNvSpPr/>
          <p:nvPr/>
        </p:nvSpPr>
        <p:spPr>
          <a:xfrm>
            <a:off x="4297680" y="1133856"/>
            <a:ext cx="4507992" cy="877824"/>
          </a:xfrm>
          <a:prstGeom prst="rect">
            <a:avLst/>
          </a:prstGeom>
          <a:noFill/>
          <a:ln/>
        </p:spPr>
        <p:txBody>
          <a:bodyPr wrap="square" rtlCol="0" anchor="ctr"/>
          <a:lstStyle/>
          <a:p>
            <a:pPr indent="0" marL="0">
              <a:lnSpc>
                <a:spcPct val="125000"/>
              </a:lnSpc>
              <a:buNone/>
            </a:pPr>
            <a:r>
              <a:rPr lang="en-US" sz="1000" b="1" dirty="0">
                <a:solidFill>
                  <a:srgbClr val="2C2C2C"/>
                </a:solidFill>
                <a:latin typeface="Calibri" pitchFamily="34" charset="0"/>
                <a:ea typeface="Calibri" pitchFamily="34" charset="-122"/>
                <a:cs typeface="Calibri" pitchFamily="34" charset="-120"/>
              </a:rPr>
              <a:t>Psychological safety enables honest communication.</a:t>
            </a:r>
            <a:pPr indent="0" marL="0">
              <a:lnSpc>
                <a:spcPct val="125000"/>
              </a:lnSpc>
              <a:buNone/>
            </a:pPr>
            <a:r>
              <a:rPr lang="en-US" sz="1000" dirty="0">
                <a:solidFill>
                  <a:srgbClr val="666666"/>
                </a:solidFill>
                <a:latin typeface="Calibri" pitchFamily="34" charset="0"/>
                <a:ea typeface="Calibri" pitchFamily="34" charset="-122"/>
                <a:cs typeface="Calibri" pitchFamily="34" charset="-120"/>
              </a:rPr>
              <a:t> If people don't feel safe to speak freely — to raise problems, challenge ideas or admit errors — information gets filtered and distorted on the way up.</a:t>
            </a:r>
            <a:endParaRPr lang="en-US" sz="1000" dirty="0"/>
          </a:p>
        </p:txBody>
      </p:sp>
      <p:sp>
        <p:nvSpPr>
          <p:cNvPr id="17" name="Shape 15"/>
          <p:cNvSpPr/>
          <p:nvPr/>
        </p:nvSpPr>
        <p:spPr>
          <a:xfrm>
            <a:off x="3749040" y="2157984"/>
            <a:ext cx="5166360" cy="987552"/>
          </a:xfrm>
          <a:prstGeom prst="rect">
            <a:avLst/>
          </a:prstGeom>
          <a:solidFill>
            <a:srgbClr val="FFFFFF"/>
          </a:solidFill>
          <a:ln w="6350">
            <a:solidFill>
              <a:srgbClr val="DDDDDD"/>
            </a:solidFill>
            <a:prstDash val="solid"/>
          </a:ln>
          <a:effectLst>
            <a:outerShdw sx="100000" sy="100000" kx="0" ky="0" algn="bl" rotWithShape="0" blurRad="76200" dist="25400" dir="8100000">
              <a:srgbClr val="000000">
                <a:alpha val="10000"/>
              </a:srgbClr>
            </a:outerShdw>
          </a:effectLst>
        </p:spPr>
      </p:sp>
      <p:sp>
        <p:nvSpPr>
          <p:cNvPr id="18" name="Shape 16"/>
          <p:cNvSpPr/>
          <p:nvPr/>
        </p:nvSpPr>
        <p:spPr>
          <a:xfrm>
            <a:off x="3749040" y="2157984"/>
            <a:ext cx="64008" cy="987552"/>
          </a:xfrm>
          <a:prstGeom prst="rect">
            <a:avLst/>
          </a:prstGeom>
          <a:solidFill>
            <a:srgbClr val="1A6B3A"/>
          </a:solidFill>
          <a:ln w="12700">
            <a:solidFill>
              <a:srgbClr val="1A6B3A"/>
            </a:solidFill>
            <a:prstDash val="solid"/>
          </a:ln>
        </p:spPr>
      </p:sp>
      <p:sp>
        <p:nvSpPr>
          <p:cNvPr id="19" name="Shape 17"/>
          <p:cNvSpPr/>
          <p:nvPr/>
        </p:nvSpPr>
        <p:spPr>
          <a:xfrm>
            <a:off x="3886200" y="2267712"/>
            <a:ext cx="329184" cy="329184"/>
          </a:xfrm>
          <a:prstGeom prst="ellipse">
            <a:avLst/>
          </a:prstGeom>
          <a:solidFill>
            <a:srgbClr val="E8F5EE"/>
          </a:solidFill>
          <a:ln w="6350">
            <a:solidFill>
              <a:srgbClr val="1A6B3A"/>
            </a:solidFill>
            <a:prstDash val="solid"/>
          </a:ln>
        </p:spPr>
      </p:sp>
      <p:sp>
        <p:nvSpPr>
          <p:cNvPr id="20" name="Text 18"/>
          <p:cNvSpPr/>
          <p:nvPr/>
        </p:nvSpPr>
        <p:spPr>
          <a:xfrm>
            <a:off x="3886200" y="2267712"/>
            <a:ext cx="329184" cy="329184"/>
          </a:xfrm>
          <a:prstGeom prst="rect">
            <a:avLst/>
          </a:prstGeom>
          <a:noFill/>
          <a:ln/>
        </p:spPr>
        <p:txBody>
          <a:bodyPr wrap="square" rtlCol="0" anchor="ctr"/>
          <a:lstStyle/>
          <a:p>
            <a:pPr algn="ctr" indent="0" marL="0">
              <a:buNone/>
            </a:pPr>
            <a:r>
              <a:rPr lang="en-US" sz="900" b="1" dirty="0">
                <a:solidFill>
                  <a:srgbClr val="1A6B3A"/>
                </a:solidFill>
                <a:latin typeface="Calibri" pitchFamily="34" charset="0"/>
                <a:ea typeface="Calibri" pitchFamily="34" charset="-122"/>
                <a:cs typeface="Calibri" pitchFamily="34" charset="-120"/>
              </a:rPr>
              <a:t>2</a:t>
            </a:r>
            <a:endParaRPr lang="en-US" sz="900" dirty="0"/>
          </a:p>
        </p:txBody>
      </p:sp>
      <p:sp>
        <p:nvSpPr>
          <p:cNvPr id="21" name="Text 19"/>
          <p:cNvSpPr/>
          <p:nvPr/>
        </p:nvSpPr>
        <p:spPr>
          <a:xfrm>
            <a:off x="4297680" y="2212848"/>
            <a:ext cx="4507992" cy="877824"/>
          </a:xfrm>
          <a:prstGeom prst="rect">
            <a:avLst/>
          </a:prstGeom>
          <a:noFill/>
          <a:ln/>
        </p:spPr>
        <p:txBody>
          <a:bodyPr wrap="square" rtlCol="0" anchor="ctr"/>
          <a:lstStyle/>
          <a:p>
            <a:pPr indent="0" marL="0">
              <a:lnSpc>
                <a:spcPct val="125000"/>
              </a:lnSpc>
              <a:buNone/>
            </a:pPr>
            <a:r>
              <a:rPr lang="en-US" sz="1000" b="1" dirty="0">
                <a:solidFill>
                  <a:srgbClr val="2C2C2C"/>
                </a:solidFill>
                <a:latin typeface="Calibri" pitchFamily="34" charset="0"/>
                <a:ea typeface="Calibri" pitchFamily="34" charset="-122"/>
                <a:cs typeface="Calibri" pitchFamily="34" charset="-120"/>
              </a:rPr>
              <a:t>Rhythm beats intensity.</a:t>
            </a:r>
            <a:pPr indent="0" marL="0">
              <a:lnSpc>
                <a:spcPct val="125000"/>
              </a:lnSpc>
              <a:buNone/>
            </a:pPr>
            <a:r>
              <a:rPr lang="en-US" sz="1000" dirty="0">
                <a:solidFill>
                  <a:srgbClr val="666666"/>
                </a:solidFill>
                <a:latin typeface="Calibri" pitchFamily="34" charset="0"/>
                <a:ea typeface="Calibri" pitchFamily="34" charset="-122"/>
                <a:cs typeface="Calibri" pitchFamily="34" charset="-120"/>
              </a:rPr>
              <a:t> Regular, honest communication as a normal habit is more valuable than occasional, high-stakes conversations. Cadence creates trust.</a:t>
            </a:r>
            <a:endParaRPr lang="en-US" sz="1000" dirty="0"/>
          </a:p>
        </p:txBody>
      </p:sp>
      <p:sp>
        <p:nvSpPr>
          <p:cNvPr id="22" name="Shape 20"/>
          <p:cNvSpPr/>
          <p:nvPr/>
        </p:nvSpPr>
        <p:spPr>
          <a:xfrm>
            <a:off x="3749040" y="3236976"/>
            <a:ext cx="5166360" cy="987552"/>
          </a:xfrm>
          <a:prstGeom prst="rect">
            <a:avLst/>
          </a:prstGeom>
          <a:solidFill>
            <a:srgbClr val="FFFFFF"/>
          </a:solidFill>
          <a:ln w="6350">
            <a:solidFill>
              <a:srgbClr val="DDDDDD"/>
            </a:solidFill>
            <a:prstDash val="solid"/>
          </a:ln>
          <a:effectLst>
            <a:outerShdw sx="100000" sy="100000" kx="0" ky="0" algn="bl" rotWithShape="0" blurRad="76200" dist="25400" dir="8100000">
              <a:srgbClr val="000000">
                <a:alpha val="10000"/>
              </a:srgbClr>
            </a:outerShdw>
          </a:effectLst>
        </p:spPr>
      </p:sp>
      <p:sp>
        <p:nvSpPr>
          <p:cNvPr id="23" name="Shape 21"/>
          <p:cNvSpPr/>
          <p:nvPr/>
        </p:nvSpPr>
        <p:spPr>
          <a:xfrm>
            <a:off x="3749040" y="3236976"/>
            <a:ext cx="64008" cy="987552"/>
          </a:xfrm>
          <a:prstGeom prst="rect">
            <a:avLst/>
          </a:prstGeom>
          <a:solidFill>
            <a:srgbClr val="1A6B3A"/>
          </a:solidFill>
          <a:ln w="12700">
            <a:solidFill>
              <a:srgbClr val="1A6B3A"/>
            </a:solidFill>
            <a:prstDash val="solid"/>
          </a:ln>
        </p:spPr>
      </p:sp>
      <p:sp>
        <p:nvSpPr>
          <p:cNvPr id="24" name="Shape 22"/>
          <p:cNvSpPr/>
          <p:nvPr/>
        </p:nvSpPr>
        <p:spPr>
          <a:xfrm>
            <a:off x="3886200" y="3346704"/>
            <a:ext cx="329184" cy="329184"/>
          </a:xfrm>
          <a:prstGeom prst="ellipse">
            <a:avLst/>
          </a:prstGeom>
          <a:solidFill>
            <a:srgbClr val="E8F5EE"/>
          </a:solidFill>
          <a:ln w="6350">
            <a:solidFill>
              <a:srgbClr val="1A6B3A"/>
            </a:solidFill>
            <a:prstDash val="solid"/>
          </a:ln>
        </p:spPr>
      </p:sp>
      <p:sp>
        <p:nvSpPr>
          <p:cNvPr id="25" name="Text 23"/>
          <p:cNvSpPr/>
          <p:nvPr/>
        </p:nvSpPr>
        <p:spPr>
          <a:xfrm>
            <a:off x="3886200" y="3346704"/>
            <a:ext cx="329184" cy="329184"/>
          </a:xfrm>
          <a:prstGeom prst="rect">
            <a:avLst/>
          </a:prstGeom>
          <a:noFill/>
          <a:ln/>
        </p:spPr>
        <p:txBody>
          <a:bodyPr wrap="square" rtlCol="0" anchor="ctr"/>
          <a:lstStyle/>
          <a:p>
            <a:pPr algn="ctr" indent="0" marL="0">
              <a:buNone/>
            </a:pPr>
            <a:r>
              <a:rPr lang="en-US" sz="900" b="1" dirty="0">
                <a:solidFill>
                  <a:srgbClr val="1A6B3A"/>
                </a:solidFill>
                <a:latin typeface="Calibri" pitchFamily="34" charset="0"/>
                <a:ea typeface="Calibri" pitchFamily="34" charset="-122"/>
                <a:cs typeface="Calibri" pitchFamily="34" charset="-120"/>
              </a:rPr>
              <a:t>3</a:t>
            </a:r>
            <a:endParaRPr lang="en-US" sz="900" dirty="0"/>
          </a:p>
        </p:txBody>
      </p:sp>
      <p:sp>
        <p:nvSpPr>
          <p:cNvPr id="26" name="Text 24"/>
          <p:cNvSpPr/>
          <p:nvPr/>
        </p:nvSpPr>
        <p:spPr>
          <a:xfrm>
            <a:off x="4297680" y="3291840"/>
            <a:ext cx="4507992" cy="877824"/>
          </a:xfrm>
          <a:prstGeom prst="rect">
            <a:avLst/>
          </a:prstGeom>
          <a:noFill/>
          <a:ln/>
        </p:spPr>
        <p:txBody>
          <a:bodyPr wrap="square" rtlCol="0" anchor="ctr"/>
          <a:lstStyle/>
          <a:p>
            <a:pPr indent="0" marL="0">
              <a:lnSpc>
                <a:spcPct val="125000"/>
              </a:lnSpc>
              <a:buNone/>
            </a:pPr>
            <a:r>
              <a:rPr lang="en-US" sz="1000" b="1" dirty="0">
                <a:solidFill>
                  <a:srgbClr val="2C2C2C"/>
                </a:solidFill>
                <a:latin typeface="Calibri" pitchFamily="34" charset="0"/>
                <a:ea typeface="Calibri" pitchFamily="34" charset="-122"/>
                <a:cs typeface="Calibri" pitchFamily="34" charset="-120"/>
              </a:rPr>
              <a:t>Feedback is a gift, not a verdict.</a:t>
            </a:r>
            <a:pPr indent="0" marL="0">
              <a:lnSpc>
                <a:spcPct val="125000"/>
              </a:lnSpc>
              <a:buNone/>
            </a:pPr>
            <a:r>
              <a:rPr lang="en-US" sz="1000" dirty="0">
                <a:solidFill>
                  <a:srgbClr val="666666"/>
                </a:solidFill>
                <a:latin typeface="Calibri" pitchFamily="34" charset="0"/>
                <a:ea typeface="Calibri" pitchFamily="34" charset="-122"/>
                <a:cs typeface="Calibri" pitchFamily="34" charset="-120"/>
              </a:rPr>
              <a:t> Timely, constructive feedback helps people improve. Delayed feedback, or no feedback at all, leaves people guessing — and usually guessing wrong about how they're doing.</a:t>
            </a:r>
            <a:endParaRPr lang="en-US" sz="1000" dirty="0"/>
          </a:p>
        </p:txBody>
      </p:sp>
      <p:sp>
        <p:nvSpPr>
          <p:cNvPr id="27" name="Shape 25"/>
          <p:cNvSpPr/>
          <p:nvPr/>
        </p:nvSpPr>
        <p:spPr>
          <a:xfrm>
            <a:off x="320040" y="4434840"/>
            <a:ext cx="8595360" cy="566928"/>
          </a:xfrm>
          <a:prstGeom prst="rect">
            <a:avLst/>
          </a:prstGeom>
          <a:solidFill>
            <a:srgbClr val="FDF3E0"/>
          </a:solidFill>
          <a:ln w="9525">
            <a:solidFill>
              <a:srgbClr val="B8892A"/>
            </a:solidFill>
            <a:prstDash val="solid"/>
          </a:ln>
        </p:spPr>
      </p:sp>
      <p:sp>
        <p:nvSpPr>
          <p:cNvPr id="28" name="Text 26"/>
          <p:cNvSpPr/>
          <p:nvPr/>
        </p:nvSpPr>
        <p:spPr>
          <a:xfrm>
            <a:off x="457200" y="4462272"/>
            <a:ext cx="1005840" cy="512064"/>
          </a:xfrm>
          <a:prstGeom prst="rect">
            <a:avLst/>
          </a:prstGeom>
          <a:noFill/>
          <a:ln/>
        </p:spPr>
        <p:txBody>
          <a:bodyPr wrap="square" rtlCol="0" anchor="ctr"/>
          <a:lstStyle/>
          <a:p>
            <a:pPr indent="0" marL="0">
              <a:buNone/>
            </a:pPr>
            <a:r>
              <a:rPr lang="en-US" sz="800" b="1" spc="100" kern="0" dirty="0">
                <a:solidFill>
                  <a:srgbClr val="B8892A"/>
                </a:solidFill>
                <a:latin typeface="Calibri" pitchFamily="34" charset="0"/>
                <a:ea typeface="Calibri" pitchFamily="34" charset="-122"/>
                <a:cs typeface="Calibri" pitchFamily="34" charset="-120"/>
              </a:rPr>
              <a:t>REFLECT  ·  </a:t>
            </a:r>
            <a:endParaRPr lang="en-US" sz="800" dirty="0"/>
          </a:p>
        </p:txBody>
      </p:sp>
      <p:sp>
        <p:nvSpPr>
          <p:cNvPr id="29" name="Text 27"/>
          <p:cNvSpPr/>
          <p:nvPr/>
        </p:nvSpPr>
        <p:spPr>
          <a:xfrm>
            <a:off x="1325880" y="4462272"/>
            <a:ext cx="7406640" cy="512064"/>
          </a:xfrm>
          <a:prstGeom prst="rect">
            <a:avLst/>
          </a:prstGeom>
          <a:noFill/>
          <a:ln/>
        </p:spPr>
        <p:txBody>
          <a:bodyPr wrap="square" rtlCol="0" anchor="ctr"/>
          <a:lstStyle/>
          <a:p>
            <a:pPr indent="0" marL="0">
              <a:buNone/>
            </a:pPr>
            <a:r>
              <a:rPr lang="en-US" sz="950" i="1" dirty="0">
                <a:solidFill>
                  <a:srgbClr val="6B5000"/>
                </a:solidFill>
                <a:latin typeface="Calibri" pitchFamily="34" charset="0"/>
                <a:ea typeface="Calibri" pitchFamily="34" charset="-122"/>
                <a:cs typeface="Calibri" pitchFamily="34" charset="-120"/>
              </a:rPr>
              <a:t>"Where in your team is important information not flowing freely — and what is that costing you?"</a:t>
            </a:r>
            <a:endParaRPr lang="en-US" sz="950" dirty="0"/>
          </a:p>
        </p:txBody>
      </p:sp>
      <p:sp>
        <p:nvSpPr>
          <p:cNvPr id="30" name="Text 28"/>
          <p:cNvSpPr/>
          <p:nvPr/>
        </p:nvSpPr>
        <p:spPr>
          <a:xfrm>
            <a:off x="8412480" y="4846320"/>
            <a:ext cx="548640" cy="182880"/>
          </a:xfrm>
          <a:prstGeom prst="rect">
            <a:avLst/>
          </a:prstGeom>
          <a:noFill/>
          <a:ln/>
        </p:spPr>
        <p:txBody>
          <a:bodyPr wrap="square" rtlCol="0" anchor="ctr"/>
          <a:lstStyle/>
          <a:p>
            <a:pPr algn="r" indent="0" marL="0">
              <a:buNone/>
            </a:pPr>
            <a:r>
              <a:rPr lang="en-US" sz="750" dirty="0">
                <a:solidFill>
                  <a:srgbClr val="BBBBBB"/>
                </a:solidFill>
                <a:latin typeface="Calibri" pitchFamily="34" charset="0"/>
                <a:ea typeface="Calibri" pitchFamily="34" charset="-122"/>
                <a:cs typeface="Calibri" pitchFamily="34" charset="-120"/>
              </a:rPr>
              <a:t>4 / 8</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8"/>
        </a:solidFill>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1A6B3A"/>
          </a:solidFill>
          <a:ln w="12700">
            <a:solidFill>
              <a:srgbClr val="1A6B3A"/>
            </a:solidFill>
            <a:prstDash val="solid"/>
          </a:ln>
        </p:spPr>
      </p:sp>
      <p:sp>
        <p:nvSpPr>
          <p:cNvPr id="3" name="Shape 1"/>
          <p:cNvSpPr/>
          <p:nvPr/>
        </p:nvSpPr>
        <p:spPr>
          <a:xfrm>
            <a:off x="0" y="0"/>
            <a:ext cx="9144000" cy="960120"/>
          </a:xfrm>
          <a:prstGeom prst="rect">
            <a:avLst/>
          </a:prstGeom>
          <a:solidFill>
            <a:srgbClr val="1A6B3A"/>
          </a:solidFill>
          <a:ln w="12700">
            <a:solidFill>
              <a:srgbClr val="1A6B3A"/>
            </a:solidFill>
            <a:prstDash val="solid"/>
          </a:ln>
        </p:spPr>
      </p:sp>
      <p:sp>
        <p:nvSpPr>
          <p:cNvPr id="4" name="Shape 2"/>
          <p:cNvSpPr/>
          <p:nvPr/>
        </p:nvSpPr>
        <p:spPr>
          <a:xfrm>
            <a:off x="256032" y="164592"/>
            <a:ext cx="621792" cy="621792"/>
          </a:xfrm>
          <a:prstGeom prst="ellipse">
            <a:avLst/>
          </a:prstGeom>
          <a:solidFill>
            <a:srgbClr val="B8892A"/>
          </a:solidFill>
          <a:ln w="12700">
            <a:solidFill>
              <a:srgbClr val="B8892A"/>
            </a:solidFill>
            <a:prstDash val="solid"/>
          </a:ln>
        </p:spPr>
      </p:sp>
      <p:sp>
        <p:nvSpPr>
          <p:cNvPr id="5" name="Text 3"/>
          <p:cNvSpPr/>
          <p:nvPr/>
        </p:nvSpPr>
        <p:spPr>
          <a:xfrm>
            <a:off x="256032" y="164592"/>
            <a:ext cx="621792" cy="621792"/>
          </a:xfrm>
          <a:prstGeom prst="rect">
            <a:avLst/>
          </a:prstGeom>
          <a:noFill/>
          <a:ln/>
        </p:spPr>
        <p:txBody>
          <a:bodyPr wrap="square"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4</a:t>
            </a:r>
            <a:endParaRPr lang="en-US" sz="2200" dirty="0"/>
          </a:p>
        </p:txBody>
      </p:sp>
      <p:sp>
        <p:nvSpPr>
          <p:cNvPr id="6" name="Text 4"/>
          <p:cNvSpPr/>
          <p:nvPr/>
        </p:nvSpPr>
        <p:spPr>
          <a:xfrm>
            <a:off x="1051560" y="73152"/>
            <a:ext cx="6858000" cy="475488"/>
          </a:xfrm>
          <a:prstGeom prst="rect">
            <a:avLst/>
          </a:prstGeom>
          <a:noFill/>
          <a:ln/>
        </p:spPr>
        <p:txBody>
          <a:bodyPr wrap="square"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Close the accountability loop</a:t>
            </a:r>
            <a:endParaRPr lang="en-US" sz="2200" dirty="0"/>
          </a:p>
        </p:txBody>
      </p:sp>
      <p:sp>
        <p:nvSpPr>
          <p:cNvPr id="7" name="Text 5"/>
          <p:cNvSpPr/>
          <p:nvPr/>
        </p:nvSpPr>
        <p:spPr>
          <a:xfrm>
            <a:off x="1051560" y="548640"/>
            <a:ext cx="6858000" cy="274320"/>
          </a:xfrm>
          <a:prstGeom prst="rect">
            <a:avLst/>
          </a:prstGeom>
          <a:noFill/>
          <a:ln/>
        </p:spPr>
        <p:txBody>
          <a:bodyPr wrap="square" rtlCol="0" anchor="ctr"/>
          <a:lstStyle/>
          <a:p>
            <a:pPr indent="0" marL="0">
              <a:buNone/>
            </a:pPr>
            <a:r>
              <a:rPr lang="en-US" sz="1000" i="1" dirty="0">
                <a:solidFill>
                  <a:srgbClr val="AADDBB"/>
                </a:solidFill>
                <a:latin typeface="Calibri" pitchFamily="34" charset="0"/>
                <a:ea typeface="Calibri" pitchFamily="34" charset="-122"/>
                <a:cs typeface="Calibri" pitchFamily="34" charset="-120"/>
              </a:rPr>
              <a:t>What happens after the commitment matters most</a:t>
            </a:r>
            <a:endParaRPr lang="en-US" sz="1000" dirty="0"/>
          </a:p>
        </p:txBody>
      </p:sp>
      <p:sp>
        <p:nvSpPr>
          <p:cNvPr id="8" name="Shape 6"/>
          <p:cNvSpPr/>
          <p:nvPr/>
        </p:nvSpPr>
        <p:spPr>
          <a:xfrm>
            <a:off x="320040" y="1078992"/>
            <a:ext cx="3200400" cy="3246120"/>
          </a:xfrm>
          <a:prstGeom prst="rect">
            <a:avLst/>
          </a:prstGeom>
          <a:solidFill>
            <a:srgbClr val="1A6B3A"/>
          </a:solidFill>
          <a:ln w="12700">
            <a:solidFill>
              <a:srgbClr val="1A6B3A"/>
            </a:solidFill>
            <a:prstDash val="solid"/>
          </a:ln>
          <a:effectLst>
            <a:outerShdw sx="100000" sy="100000" kx="0" ky="0" algn="bl" rotWithShape="0" blurRad="76200" dist="25400" dir="8100000">
              <a:srgbClr val="000000">
                <a:alpha val="10000"/>
              </a:srgbClr>
            </a:outerShdw>
          </a:effectLst>
        </p:spPr>
      </p:sp>
      <p:sp>
        <p:nvSpPr>
          <p:cNvPr id="9" name="Text 7"/>
          <p:cNvSpPr/>
          <p:nvPr/>
        </p:nvSpPr>
        <p:spPr>
          <a:xfrm>
            <a:off x="457200" y="1170432"/>
            <a:ext cx="2926080" cy="274320"/>
          </a:xfrm>
          <a:prstGeom prst="rect">
            <a:avLst/>
          </a:prstGeom>
          <a:noFill/>
          <a:ln/>
        </p:spPr>
        <p:txBody>
          <a:bodyPr wrap="square" rtlCol="0" anchor="ctr"/>
          <a:lstStyle/>
          <a:p>
            <a:pPr indent="0" marL="0">
              <a:buNone/>
            </a:pPr>
            <a:r>
              <a:rPr lang="en-US" sz="800" b="1" spc="200" kern="0" dirty="0">
                <a:solidFill>
                  <a:srgbClr val="B8892A"/>
                </a:solidFill>
                <a:latin typeface="Calibri" pitchFamily="34" charset="0"/>
                <a:ea typeface="Calibri" pitchFamily="34" charset="-122"/>
                <a:cs typeface="Calibri" pitchFamily="34" charset="-120"/>
              </a:rPr>
              <a:t>KEY INSIGHT</a:t>
            </a:r>
            <a:endParaRPr lang="en-US" sz="800" dirty="0"/>
          </a:p>
        </p:txBody>
      </p:sp>
      <p:sp>
        <p:nvSpPr>
          <p:cNvPr id="10" name="Shape 8"/>
          <p:cNvSpPr/>
          <p:nvPr/>
        </p:nvSpPr>
        <p:spPr>
          <a:xfrm>
            <a:off x="457200" y="1463040"/>
            <a:ext cx="2926080" cy="0"/>
          </a:xfrm>
          <a:prstGeom prst="line">
            <a:avLst/>
          </a:prstGeom>
          <a:noFill/>
          <a:ln w="9525">
            <a:solidFill>
              <a:srgbClr val="B8892A"/>
            </a:solidFill>
            <a:prstDash val="solid"/>
          </a:ln>
        </p:spPr>
      </p:sp>
      <p:sp>
        <p:nvSpPr>
          <p:cNvPr id="11" name="Text 9"/>
          <p:cNvSpPr/>
          <p:nvPr/>
        </p:nvSpPr>
        <p:spPr>
          <a:xfrm>
            <a:off x="457200" y="1536192"/>
            <a:ext cx="2926080" cy="2560320"/>
          </a:xfrm>
          <a:prstGeom prst="rect">
            <a:avLst/>
          </a:prstGeom>
          <a:noFill/>
          <a:ln/>
        </p:spPr>
        <p:txBody>
          <a:bodyPr wrap="square" rtlCol="0" anchor="t"/>
          <a:lstStyle/>
          <a:p>
            <a:pPr indent="0" marL="0">
              <a:lnSpc>
                <a:spcPct val="130000"/>
              </a:lnSpc>
              <a:buNone/>
            </a:pPr>
            <a:r>
              <a:rPr lang="en-US" sz="1100" i="1" dirty="0">
                <a:solidFill>
                  <a:srgbClr val="DDEEE6"/>
                </a:solidFill>
                <a:latin typeface="Calibri" pitchFamily="34" charset="0"/>
                <a:ea typeface="Calibri" pitchFamily="34" charset="-122"/>
                <a:cs typeface="Calibri" pitchFamily="34" charset="-120"/>
              </a:rPr>
              <a:t>Accountability is not a conversation — it's a loop. The commitment is only the beginning. What happens afterwards — whether it's checked, acknowledged, celebrated or addressed — determines whether accountability becomes a habit or stays a hope.</a:t>
            </a:r>
            <a:endParaRPr lang="en-US" sz="1100" dirty="0"/>
          </a:p>
        </p:txBody>
      </p:sp>
      <p:sp>
        <p:nvSpPr>
          <p:cNvPr id="12" name="Shape 10"/>
          <p:cNvSpPr/>
          <p:nvPr/>
        </p:nvSpPr>
        <p:spPr>
          <a:xfrm>
            <a:off x="3749040" y="1078992"/>
            <a:ext cx="5166360" cy="987552"/>
          </a:xfrm>
          <a:prstGeom prst="rect">
            <a:avLst/>
          </a:prstGeom>
          <a:solidFill>
            <a:srgbClr val="FFFFFF"/>
          </a:solidFill>
          <a:ln w="6350">
            <a:solidFill>
              <a:srgbClr val="DDDDDD"/>
            </a:solidFill>
            <a:prstDash val="solid"/>
          </a:ln>
          <a:effectLst>
            <a:outerShdw sx="100000" sy="100000" kx="0" ky="0" algn="bl" rotWithShape="0" blurRad="76200" dist="25400" dir="8100000">
              <a:srgbClr val="000000">
                <a:alpha val="10000"/>
              </a:srgbClr>
            </a:outerShdw>
          </a:effectLst>
        </p:spPr>
      </p:sp>
      <p:sp>
        <p:nvSpPr>
          <p:cNvPr id="13" name="Shape 11"/>
          <p:cNvSpPr/>
          <p:nvPr/>
        </p:nvSpPr>
        <p:spPr>
          <a:xfrm>
            <a:off x="3749040" y="1078992"/>
            <a:ext cx="64008" cy="987552"/>
          </a:xfrm>
          <a:prstGeom prst="rect">
            <a:avLst/>
          </a:prstGeom>
          <a:solidFill>
            <a:srgbClr val="1A6B3A"/>
          </a:solidFill>
          <a:ln w="12700">
            <a:solidFill>
              <a:srgbClr val="1A6B3A"/>
            </a:solidFill>
            <a:prstDash val="solid"/>
          </a:ln>
        </p:spPr>
      </p:sp>
      <p:sp>
        <p:nvSpPr>
          <p:cNvPr id="14" name="Shape 12"/>
          <p:cNvSpPr/>
          <p:nvPr/>
        </p:nvSpPr>
        <p:spPr>
          <a:xfrm>
            <a:off x="3886200" y="1188720"/>
            <a:ext cx="329184" cy="329184"/>
          </a:xfrm>
          <a:prstGeom prst="ellipse">
            <a:avLst/>
          </a:prstGeom>
          <a:solidFill>
            <a:srgbClr val="E8F5EE"/>
          </a:solidFill>
          <a:ln w="6350">
            <a:solidFill>
              <a:srgbClr val="1A6B3A"/>
            </a:solidFill>
            <a:prstDash val="solid"/>
          </a:ln>
        </p:spPr>
      </p:sp>
      <p:sp>
        <p:nvSpPr>
          <p:cNvPr id="15" name="Text 13"/>
          <p:cNvSpPr/>
          <p:nvPr/>
        </p:nvSpPr>
        <p:spPr>
          <a:xfrm>
            <a:off x="3886200" y="1188720"/>
            <a:ext cx="329184" cy="329184"/>
          </a:xfrm>
          <a:prstGeom prst="rect">
            <a:avLst/>
          </a:prstGeom>
          <a:noFill/>
          <a:ln/>
        </p:spPr>
        <p:txBody>
          <a:bodyPr wrap="square" rtlCol="0" anchor="ctr"/>
          <a:lstStyle/>
          <a:p>
            <a:pPr algn="ctr" indent="0" marL="0">
              <a:buNone/>
            </a:pPr>
            <a:r>
              <a:rPr lang="en-US" sz="900" b="1" dirty="0">
                <a:solidFill>
                  <a:srgbClr val="1A6B3A"/>
                </a:solidFill>
                <a:latin typeface="Calibri" pitchFamily="34" charset="0"/>
                <a:ea typeface="Calibri" pitchFamily="34" charset="-122"/>
                <a:cs typeface="Calibri" pitchFamily="34" charset="-120"/>
              </a:rPr>
              <a:t>1</a:t>
            </a:r>
            <a:endParaRPr lang="en-US" sz="900" dirty="0"/>
          </a:p>
        </p:txBody>
      </p:sp>
      <p:sp>
        <p:nvSpPr>
          <p:cNvPr id="16" name="Text 14"/>
          <p:cNvSpPr/>
          <p:nvPr/>
        </p:nvSpPr>
        <p:spPr>
          <a:xfrm>
            <a:off x="4297680" y="1133856"/>
            <a:ext cx="4507992" cy="877824"/>
          </a:xfrm>
          <a:prstGeom prst="rect">
            <a:avLst/>
          </a:prstGeom>
          <a:noFill/>
          <a:ln/>
        </p:spPr>
        <p:txBody>
          <a:bodyPr wrap="square" rtlCol="0" anchor="ctr"/>
          <a:lstStyle/>
          <a:p>
            <a:pPr indent="0" marL="0">
              <a:lnSpc>
                <a:spcPct val="125000"/>
              </a:lnSpc>
              <a:buNone/>
            </a:pPr>
            <a:r>
              <a:rPr lang="en-US" sz="1000" b="1" dirty="0">
                <a:solidFill>
                  <a:srgbClr val="2C2C2C"/>
                </a:solidFill>
                <a:latin typeface="Calibri" pitchFamily="34" charset="0"/>
                <a:ea typeface="Calibri" pitchFamily="34" charset="-122"/>
                <a:cs typeface="Calibri" pitchFamily="34" charset="-120"/>
              </a:rPr>
              <a:t>Recognising ownership changes behaviour.</a:t>
            </a:r>
            <a:pPr indent="0" marL="0">
              <a:lnSpc>
                <a:spcPct val="125000"/>
              </a:lnSpc>
              <a:buNone/>
            </a:pPr>
            <a:r>
              <a:rPr lang="en-US" sz="1000" dirty="0">
                <a:solidFill>
                  <a:srgbClr val="666666"/>
                </a:solidFill>
                <a:latin typeface="Calibri" pitchFamily="34" charset="0"/>
                <a:ea typeface="Calibri" pitchFamily="34" charset="-122"/>
                <a:cs typeface="Calibri" pitchFamily="34" charset="-120"/>
              </a:rPr>
              <a:t> When you explicitly acknowledge someone who owns a mistake, fixes a problem or delivers on a tough commitment, you make that behaviour worth repeating. What gets recognised gets repeated.</a:t>
            </a:r>
            <a:endParaRPr lang="en-US" sz="1000" dirty="0"/>
          </a:p>
        </p:txBody>
      </p:sp>
      <p:sp>
        <p:nvSpPr>
          <p:cNvPr id="17" name="Shape 15"/>
          <p:cNvSpPr/>
          <p:nvPr/>
        </p:nvSpPr>
        <p:spPr>
          <a:xfrm>
            <a:off x="3749040" y="2157984"/>
            <a:ext cx="5166360" cy="987552"/>
          </a:xfrm>
          <a:prstGeom prst="rect">
            <a:avLst/>
          </a:prstGeom>
          <a:solidFill>
            <a:srgbClr val="FFFFFF"/>
          </a:solidFill>
          <a:ln w="6350">
            <a:solidFill>
              <a:srgbClr val="DDDDDD"/>
            </a:solidFill>
            <a:prstDash val="solid"/>
          </a:ln>
          <a:effectLst>
            <a:outerShdw sx="100000" sy="100000" kx="0" ky="0" algn="bl" rotWithShape="0" blurRad="76200" dist="25400" dir="8100000">
              <a:srgbClr val="000000">
                <a:alpha val="10000"/>
              </a:srgbClr>
            </a:outerShdw>
          </a:effectLst>
        </p:spPr>
      </p:sp>
      <p:sp>
        <p:nvSpPr>
          <p:cNvPr id="18" name="Shape 16"/>
          <p:cNvSpPr/>
          <p:nvPr/>
        </p:nvSpPr>
        <p:spPr>
          <a:xfrm>
            <a:off x="3749040" y="2157984"/>
            <a:ext cx="64008" cy="987552"/>
          </a:xfrm>
          <a:prstGeom prst="rect">
            <a:avLst/>
          </a:prstGeom>
          <a:solidFill>
            <a:srgbClr val="1A6B3A"/>
          </a:solidFill>
          <a:ln w="12700">
            <a:solidFill>
              <a:srgbClr val="1A6B3A"/>
            </a:solidFill>
            <a:prstDash val="solid"/>
          </a:ln>
        </p:spPr>
      </p:sp>
      <p:sp>
        <p:nvSpPr>
          <p:cNvPr id="19" name="Shape 17"/>
          <p:cNvSpPr/>
          <p:nvPr/>
        </p:nvSpPr>
        <p:spPr>
          <a:xfrm>
            <a:off x="3886200" y="2267712"/>
            <a:ext cx="329184" cy="329184"/>
          </a:xfrm>
          <a:prstGeom prst="ellipse">
            <a:avLst/>
          </a:prstGeom>
          <a:solidFill>
            <a:srgbClr val="E8F5EE"/>
          </a:solidFill>
          <a:ln w="6350">
            <a:solidFill>
              <a:srgbClr val="1A6B3A"/>
            </a:solidFill>
            <a:prstDash val="solid"/>
          </a:ln>
        </p:spPr>
      </p:sp>
      <p:sp>
        <p:nvSpPr>
          <p:cNvPr id="20" name="Text 18"/>
          <p:cNvSpPr/>
          <p:nvPr/>
        </p:nvSpPr>
        <p:spPr>
          <a:xfrm>
            <a:off x="3886200" y="2267712"/>
            <a:ext cx="329184" cy="329184"/>
          </a:xfrm>
          <a:prstGeom prst="rect">
            <a:avLst/>
          </a:prstGeom>
          <a:noFill/>
          <a:ln/>
        </p:spPr>
        <p:txBody>
          <a:bodyPr wrap="square" rtlCol="0" anchor="ctr"/>
          <a:lstStyle/>
          <a:p>
            <a:pPr algn="ctr" indent="0" marL="0">
              <a:buNone/>
            </a:pPr>
            <a:r>
              <a:rPr lang="en-US" sz="900" b="1" dirty="0">
                <a:solidFill>
                  <a:srgbClr val="1A6B3A"/>
                </a:solidFill>
                <a:latin typeface="Calibri" pitchFamily="34" charset="0"/>
                <a:ea typeface="Calibri" pitchFamily="34" charset="-122"/>
                <a:cs typeface="Calibri" pitchFamily="34" charset="-120"/>
              </a:rPr>
              <a:t>2</a:t>
            </a:r>
            <a:endParaRPr lang="en-US" sz="900" dirty="0"/>
          </a:p>
        </p:txBody>
      </p:sp>
      <p:sp>
        <p:nvSpPr>
          <p:cNvPr id="21" name="Text 19"/>
          <p:cNvSpPr/>
          <p:nvPr/>
        </p:nvSpPr>
        <p:spPr>
          <a:xfrm>
            <a:off x="4297680" y="2212848"/>
            <a:ext cx="4507992" cy="877824"/>
          </a:xfrm>
          <a:prstGeom prst="rect">
            <a:avLst/>
          </a:prstGeom>
          <a:noFill/>
          <a:ln/>
        </p:spPr>
        <p:txBody>
          <a:bodyPr wrap="square" rtlCol="0" anchor="ctr"/>
          <a:lstStyle/>
          <a:p>
            <a:pPr indent="0" marL="0">
              <a:lnSpc>
                <a:spcPct val="125000"/>
              </a:lnSpc>
              <a:buNone/>
            </a:pPr>
            <a:r>
              <a:rPr lang="en-US" sz="1000" b="1" dirty="0">
                <a:solidFill>
                  <a:srgbClr val="2C2C2C"/>
                </a:solidFill>
                <a:latin typeface="Calibri" pitchFamily="34" charset="0"/>
                <a:ea typeface="Calibri" pitchFamily="34" charset="-122"/>
                <a:cs typeface="Calibri" pitchFamily="34" charset="-120"/>
              </a:rPr>
              <a:t>Celebration is a management tool.</a:t>
            </a:r>
            <a:pPr indent="0" marL="0">
              <a:lnSpc>
                <a:spcPct val="125000"/>
              </a:lnSpc>
              <a:buNone/>
            </a:pPr>
            <a:r>
              <a:rPr lang="en-US" sz="1000" dirty="0">
                <a:solidFill>
                  <a:srgbClr val="666666"/>
                </a:solidFill>
                <a:latin typeface="Calibri" pitchFamily="34" charset="0"/>
                <a:ea typeface="Calibri" pitchFamily="34" charset="-122"/>
                <a:cs typeface="Calibri" pitchFamily="34" charset="-120"/>
              </a:rPr>
              <a:t> Teams need the right forums to mark wins. Without this, effort goes unnoticed and motivation quietly drains.</a:t>
            </a:r>
            <a:endParaRPr lang="en-US" sz="1000" dirty="0"/>
          </a:p>
        </p:txBody>
      </p:sp>
      <p:sp>
        <p:nvSpPr>
          <p:cNvPr id="22" name="Shape 20"/>
          <p:cNvSpPr/>
          <p:nvPr/>
        </p:nvSpPr>
        <p:spPr>
          <a:xfrm>
            <a:off x="3749040" y="3236976"/>
            <a:ext cx="5166360" cy="987552"/>
          </a:xfrm>
          <a:prstGeom prst="rect">
            <a:avLst/>
          </a:prstGeom>
          <a:solidFill>
            <a:srgbClr val="FFFFFF"/>
          </a:solidFill>
          <a:ln w="6350">
            <a:solidFill>
              <a:srgbClr val="DDDDDD"/>
            </a:solidFill>
            <a:prstDash val="solid"/>
          </a:ln>
          <a:effectLst>
            <a:outerShdw sx="100000" sy="100000" kx="0" ky="0" algn="bl" rotWithShape="0" blurRad="76200" dist="25400" dir="8100000">
              <a:srgbClr val="000000">
                <a:alpha val="10000"/>
              </a:srgbClr>
            </a:outerShdw>
          </a:effectLst>
        </p:spPr>
      </p:sp>
      <p:sp>
        <p:nvSpPr>
          <p:cNvPr id="23" name="Shape 21"/>
          <p:cNvSpPr/>
          <p:nvPr/>
        </p:nvSpPr>
        <p:spPr>
          <a:xfrm>
            <a:off x="3749040" y="3236976"/>
            <a:ext cx="64008" cy="987552"/>
          </a:xfrm>
          <a:prstGeom prst="rect">
            <a:avLst/>
          </a:prstGeom>
          <a:solidFill>
            <a:srgbClr val="1A6B3A"/>
          </a:solidFill>
          <a:ln w="12700">
            <a:solidFill>
              <a:srgbClr val="1A6B3A"/>
            </a:solidFill>
            <a:prstDash val="solid"/>
          </a:ln>
        </p:spPr>
      </p:sp>
      <p:sp>
        <p:nvSpPr>
          <p:cNvPr id="24" name="Shape 22"/>
          <p:cNvSpPr/>
          <p:nvPr/>
        </p:nvSpPr>
        <p:spPr>
          <a:xfrm>
            <a:off x="3886200" y="3346704"/>
            <a:ext cx="329184" cy="329184"/>
          </a:xfrm>
          <a:prstGeom prst="ellipse">
            <a:avLst/>
          </a:prstGeom>
          <a:solidFill>
            <a:srgbClr val="E8F5EE"/>
          </a:solidFill>
          <a:ln w="6350">
            <a:solidFill>
              <a:srgbClr val="1A6B3A"/>
            </a:solidFill>
            <a:prstDash val="solid"/>
          </a:ln>
        </p:spPr>
      </p:sp>
      <p:sp>
        <p:nvSpPr>
          <p:cNvPr id="25" name="Text 23"/>
          <p:cNvSpPr/>
          <p:nvPr/>
        </p:nvSpPr>
        <p:spPr>
          <a:xfrm>
            <a:off x="3886200" y="3346704"/>
            <a:ext cx="329184" cy="329184"/>
          </a:xfrm>
          <a:prstGeom prst="rect">
            <a:avLst/>
          </a:prstGeom>
          <a:noFill/>
          <a:ln/>
        </p:spPr>
        <p:txBody>
          <a:bodyPr wrap="square" rtlCol="0" anchor="ctr"/>
          <a:lstStyle/>
          <a:p>
            <a:pPr algn="ctr" indent="0" marL="0">
              <a:buNone/>
            </a:pPr>
            <a:r>
              <a:rPr lang="en-US" sz="900" b="1" dirty="0">
                <a:solidFill>
                  <a:srgbClr val="1A6B3A"/>
                </a:solidFill>
                <a:latin typeface="Calibri" pitchFamily="34" charset="0"/>
                <a:ea typeface="Calibri" pitchFamily="34" charset="-122"/>
                <a:cs typeface="Calibri" pitchFamily="34" charset="-120"/>
              </a:rPr>
              <a:t>3</a:t>
            </a:r>
            <a:endParaRPr lang="en-US" sz="900" dirty="0"/>
          </a:p>
        </p:txBody>
      </p:sp>
      <p:sp>
        <p:nvSpPr>
          <p:cNvPr id="26" name="Text 24"/>
          <p:cNvSpPr/>
          <p:nvPr/>
        </p:nvSpPr>
        <p:spPr>
          <a:xfrm>
            <a:off x="4297680" y="3291840"/>
            <a:ext cx="4507992" cy="877824"/>
          </a:xfrm>
          <a:prstGeom prst="rect">
            <a:avLst/>
          </a:prstGeom>
          <a:noFill/>
          <a:ln/>
        </p:spPr>
        <p:txBody>
          <a:bodyPr wrap="square" rtlCol="0" anchor="ctr"/>
          <a:lstStyle/>
          <a:p>
            <a:pPr indent="0" marL="0">
              <a:lnSpc>
                <a:spcPct val="125000"/>
              </a:lnSpc>
              <a:buNone/>
            </a:pPr>
            <a:r>
              <a:rPr lang="en-US" sz="1000" b="1" dirty="0">
                <a:solidFill>
                  <a:srgbClr val="2C2C2C"/>
                </a:solidFill>
                <a:latin typeface="Calibri" pitchFamily="34" charset="0"/>
                <a:ea typeface="Calibri" pitchFamily="34" charset="-122"/>
                <a:cs typeface="Calibri" pitchFamily="34" charset="-120"/>
              </a:rPr>
              <a:t>Follow-through without check-in is just wishful thinking.</a:t>
            </a:r>
            <a:pPr indent="0" marL="0">
              <a:lnSpc>
                <a:spcPct val="125000"/>
              </a:lnSpc>
              <a:buNone/>
            </a:pPr>
            <a:r>
              <a:rPr lang="en-US" sz="1000" dirty="0">
                <a:solidFill>
                  <a:srgbClr val="666666"/>
                </a:solidFill>
                <a:latin typeface="Calibri" pitchFamily="34" charset="0"/>
                <a:ea typeface="Calibri" pitchFamily="34" charset="-122"/>
                <a:cs typeface="Calibri" pitchFamily="34" charset="-120"/>
              </a:rPr>
              <a:t> Regularly returning to commitments — calmly and consistently — shows that your word, and theirs, means something.</a:t>
            </a:r>
            <a:endParaRPr lang="en-US" sz="1000" dirty="0"/>
          </a:p>
        </p:txBody>
      </p:sp>
      <p:sp>
        <p:nvSpPr>
          <p:cNvPr id="27" name="Shape 25"/>
          <p:cNvSpPr/>
          <p:nvPr/>
        </p:nvSpPr>
        <p:spPr>
          <a:xfrm>
            <a:off x="320040" y="4434840"/>
            <a:ext cx="8595360" cy="566928"/>
          </a:xfrm>
          <a:prstGeom prst="rect">
            <a:avLst/>
          </a:prstGeom>
          <a:solidFill>
            <a:srgbClr val="FDF3E0"/>
          </a:solidFill>
          <a:ln w="9525">
            <a:solidFill>
              <a:srgbClr val="B8892A"/>
            </a:solidFill>
            <a:prstDash val="solid"/>
          </a:ln>
        </p:spPr>
      </p:sp>
      <p:sp>
        <p:nvSpPr>
          <p:cNvPr id="28" name="Text 26"/>
          <p:cNvSpPr/>
          <p:nvPr/>
        </p:nvSpPr>
        <p:spPr>
          <a:xfrm>
            <a:off x="457200" y="4462272"/>
            <a:ext cx="1005840" cy="512064"/>
          </a:xfrm>
          <a:prstGeom prst="rect">
            <a:avLst/>
          </a:prstGeom>
          <a:noFill/>
          <a:ln/>
        </p:spPr>
        <p:txBody>
          <a:bodyPr wrap="square" rtlCol="0" anchor="ctr"/>
          <a:lstStyle/>
          <a:p>
            <a:pPr indent="0" marL="0">
              <a:buNone/>
            </a:pPr>
            <a:r>
              <a:rPr lang="en-US" sz="800" b="1" spc="100" kern="0" dirty="0">
                <a:solidFill>
                  <a:srgbClr val="B8892A"/>
                </a:solidFill>
                <a:latin typeface="Calibri" pitchFamily="34" charset="0"/>
                <a:ea typeface="Calibri" pitchFamily="34" charset="-122"/>
                <a:cs typeface="Calibri" pitchFamily="34" charset="-120"/>
              </a:rPr>
              <a:t>REFLECT  ·  </a:t>
            </a:r>
            <a:endParaRPr lang="en-US" sz="800" dirty="0"/>
          </a:p>
        </p:txBody>
      </p:sp>
      <p:sp>
        <p:nvSpPr>
          <p:cNvPr id="29" name="Text 27"/>
          <p:cNvSpPr/>
          <p:nvPr/>
        </p:nvSpPr>
        <p:spPr>
          <a:xfrm>
            <a:off x="1325880" y="4462272"/>
            <a:ext cx="7406640" cy="512064"/>
          </a:xfrm>
          <a:prstGeom prst="rect">
            <a:avLst/>
          </a:prstGeom>
          <a:noFill/>
          <a:ln/>
        </p:spPr>
        <p:txBody>
          <a:bodyPr wrap="square" rtlCol="0" anchor="ctr"/>
          <a:lstStyle/>
          <a:p>
            <a:pPr indent="0" marL="0">
              <a:buNone/>
            </a:pPr>
            <a:r>
              <a:rPr lang="en-US" sz="950" i="1" dirty="0">
                <a:solidFill>
                  <a:srgbClr val="6B5000"/>
                </a:solidFill>
                <a:latin typeface="Calibri" pitchFamily="34" charset="0"/>
                <a:ea typeface="Calibri" pitchFamily="34" charset="-122"/>
                <a:cs typeface="Calibri" pitchFamily="34" charset="-120"/>
              </a:rPr>
              <a:t>"Think of the last three commitments made in your team. Do you know whether each one was delivered?"</a:t>
            </a:r>
            <a:endParaRPr lang="en-US" sz="950" dirty="0"/>
          </a:p>
        </p:txBody>
      </p:sp>
      <p:sp>
        <p:nvSpPr>
          <p:cNvPr id="30" name="Text 28"/>
          <p:cNvSpPr/>
          <p:nvPr/>
        </p:nvSpPr>
        <p:spPr>
          <a:xfrm>
            <a:off x="8412480" y="4846320"/>
            <a:ext cx="548640" cy="182880"/>
          </a:xfrm>
          <a:prstGeom prst="rect">
            <a:avLst/>
          </a:prstGeom>
          <a:noFill/>
          <a:ln/>
        </p:spPr>
        <p:txBody>
          <a:bodyPr wrap="square" rtlCol="0" anchor="ctr"/>
          <a:lstStyle/>
          <a:p>
            <a:pPr algn="r" indent="0" marL="0">
              <a:buNone/>
            </a:pPr>
            <a:r>
              <a:rPr lang="en-US" sz="750" dirty="0">
                <a:solidFill>
                  <a:srgbClr val="BBBBBB"/>
                </a:solidFill>
                <a:latin typeface="Calibri" pitchFamily="34" charset="0"/>
                <a:ea typeface="Calibri" pitchFamily="34" charset="-122"/>
                <a:cs typeface="Calibri" pitchFamily="34" charset="-120"/>
              </a:rPr>
              <a:t>5 / 8</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8"/>
        </a:solidFill>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1A6B3A"/>
          </a:solidFill>
          <a:ln w="12700">
            <a:solidFill>
              <a:srgbClr val="1A6B3A"/>
            </a:solidFill>
            <a:prstDash val="solid"/>
          </a:ln>
        </p:spPr>
      </p:sp>
      <p:sp>
        <p:nvSpPr>
          <p:cNvPr id="3" name="Shape 1"/>
          <p:cNvSpPr/>
          <p:nvPr/>
        </p:nvSpPr>
        <p:spPr>
          <a:xfrm>
            <a:off x="0" y="0"/>
            <a:ext cx="9144000" cy="960120"/>
          </a:xfrm>
          <a:prstGeom prst="rect">
            <a:avLst/>
          </a:prstGeom>
          <a:solidFill>
            <a:srgbClr val="1A6B3A"/>
          </a:solidFill>
          <a:ln w="12700">
            <a:solidFill>
              <a:srgbClr val="1A6B3A"/>
            </a:solidFill>
            <a:prstDash val="solid"/>
          </a:ln>
        </p:spPr>
      </p:sp>
      <p:sp>
        <p:nvSpPr>
          <p:cNvPr id="4" name="Shape 2"/>
          <p:cNvSpPr/>
          <p:nvPr/>
        </p:nvSpPr>
        <p:spPr>
          <a:xfrm>
            <a:off x="256032" y="164592"/>
            <a:ext cx="621792" cy="621792"/>
          </a:xfrm>
          <a:prstGeom prst="ellipse">
            <a:avLst/>
          </a:prstGeom>
          <a:solidFill>
            <a:srgbClr val="B8892A"/>
          </a:solidFill>
          <a:ln w="12700">
            <a:solidFill>
              <a:srgbClr val="B8892A"/>
            </a:solidFill>
            <a:prstDash val="solid"/>
          </a:ln>
        </p:spPr>
      </p:sp>
      <p:sp>
        <p:nvSpPr>
          <p:cNvPr id="5" name="Text 3"/>
          <p:cNvSpPr/>
          <p:nvPr/>
        </p:nvSpPr>
        <p:spPr>
          <a:xfrm>
            <a:off x="256032" y="164592"/>
            <a:ext cx="621792" cy="621792"/>
          </a:xfrm>
          <a:prstGeom prst="rect">
            <a:avLst/>
          </a:prstGeom>
          <a:noFill/>
          <a:ln/>
        </p:spPr>
        <p:txBody>
          <a:bodyPr wrap="square"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5</a:t>
            </a:r>
            <a:endParaRPr lang="en-US" sz="2200" dirty="0"/>
          </a:p>
        </p:txBody>
      </p:sp>
      <p:sp>
        <p:nvSpPr>
          <p:cNvPr id="6" name="Text 4"/>
          <p:cNvSpPr/>
          <p:nvPr/>
        </p:nvSpPr>
        <p:spPr>
          <a:xfrm>
            <a:off x="1051560" y="73152"/>
            <a:ext cx="6858000" cy="475488"/>
          </a:xfrm>
          <a:prstGeom prst="rect">
            <a:avLst/>
          </a:prstGeom>
          <a:noFill/>
          <a:ln/>
        </p:spPr>
        <p:txBody>
          <a:bodyPr wrap="square"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Develop people and measure progress</a:t>
            </a:r>
            <a:endParaRPr lang="en-US" sz="2200" dirty="0"/>
          </a:p>
        </p:txBody>
      </p:sp>
      <p:sp>
        <p:nvSpPr>
          <p:cNvPr id="7" name="Text 5"/>
          <p:cNvSpPr/>
          <p:nvPr/>
        </p:nvSpPr>
        <p:spPr>
          <a:xfrm>
            <a:off x="1051560" y="548640"/>
            <a:ext cx="6858000" cy="274320"/>
          </a:xfrm>
          <a:prstGeom prst="rect">
            <a:avLst/>
          </a:prstGeom>
          <a:noFill/>
          <a:ln/>
        </p:spPr>
        <p:txBody>
          <a:bodyPr wrap="square" rtlCol="0" anchor="ctr"/>
          <a:lstStyle/>
          <a:p>
            <a:pPr indent="0" marL="0">
              <a:buNone/>
            </a:pPr>
            <a:r>
              <a:rPr lang="en-US" sz="1000" i="1" dirty="0">
                <a:solidFill>
                  <a:srgbClr val="AADDBB"/>
                </a:solidFill>
                <a:latin typeface="Calibri" pitchFamily="34" charset="0"/>
                <a:ea typeface="Calibri" pitchFamily="34" charset="-122"/>
                <a:cs typeface="Calibri" pitchFamily="34" charset="-120"/>
              </a:rPr>
              <a:t>Growth and clarity of direction go hand in hand</a:t>
            </a:r>
            <a:endParaRPr lang="en-US" sz="1000" dirty="0"/>
          </a:p>
        </p:txBody>
      </p:sp>
      <p:sp>
        <p:nvSpPr>
          <p:cNvPr id="8" name="Shape 6"/>
          <p:cNvSpPr/>
          <p:nvPr/>
        </p:nvSpPr>
        <p:spPr>
          <a:xfrm>
            <a:off x="320040" y="1078992"/>
            <a:ext cx="3200400" cy="3246120"/>
          </a:xfrm>
          <a:prstGeom prst="rect">
            <a:avLst/>
          </a:prstGeom>
          <a:solidFill>
            <a:srgbClr val="1A6B3A"/>
          </a:solidFill>
          <a:ln w="12700">
            <a:solidFill>
              <a:srgbClr val="1A6B3A"/>
            </a:solidFill>
            <a:prstDash val="solid"/>
          </a:ln>
          <a:effectLst>
            <a:outerShdw sx="100000" sy="100000" kx="0" ky="0" algn="bl" rotWithShape="0" blurRad="76200" dist="25400" dir="8100000">
              <a:srgbClr val="000000">
                <a:alpha val="10000"/>
              </a:srgbClr>
            </a:outerShdw>
          </a:effectLst>
        </p:spPr>
      </p:sp>
      <p:sp>
        <p:nvSpPr>
          <p:cNvPr id="9" name="Text 7"/>
          <p:cNvSpPr/>
          <p:nvPr/>
        </p:nvSpPr>
        <p:spPr>
          <a:xfrm>
            <a:off x="457200" y="1170432"/>
            <a:ext cx="2926080" cy="274320"/>
          </a:xfrm>
          <a:prstGeom prst="rect">
            <a:avLst/>
          </a:prstGeom>
          <a:noFill/>
          <a:ln/>
        </p:spPr>
        <p:txBody>
          <a:bodyPr wrap="square" rtlCol="0" anchor="ctr"/>
          <a:lstStyle/>
          <a:p>
            <a:pPr indent="0" marL="0">
              <a:buNone/>
            </a:pPr>
            <a:r>
              <a:rPr lang="en-US" sz="800" b="1" spc="200" kern="0" dirty="0">
                <a:solidFill>
                  <a:srgbClr val="B8892A"/>
                </a:solidFill>
                <a:latin typeface="Calibri" pitchFamily="34" charset="0"/>
                <a:ea typeface="Calibri" pitchFamily="34" charset="-122"/>
                <a:cs typeface="Calibri" pitchFamily="34" charset="-120"/>
              </a:rPr>
              <a:t>KEY INSIGHT</a:t>
            </a:r>
            <a:endParaRPr lang="en-US" sz="800" dirty="0"/>
          </a:p>
        </p:txBody>
      </p:sp>
      <p:sp>
        <p:nvSpPr>
          <p:cNvPr id="10" name="Shape 8"/>
          <p:cNvSpPr/>
          <p:nvPr/>
        </p:nvSpPr>
        <p:spPr>
          <a:xfrm>
            <a:off x="457200" y="1463040"/>
            <a:ext cx="2926080" cy="0"/>
          </a:xfrm>
          <a:prstGeom prst="line">
            <a:avLst/>
          </a:prstGeom>
          <a:noFill/>
          <a:ln w="9525">
            <a:solidFill>
              <a:srgbClr val="B8892A"/>
            </a:solidFill>
            <a:prstDash val="solid"/>
          </a:ln>
        </p:spPr>
      </p:sp>
      <p:sp>
        <p:nvSpPr>
          <p:cNvPr id="11" name="Text 9"/>
          <p:cNvSpPr/>
          <p:nvPr/>
        </p:nvSpPr>
        <p:spPr>
          <a:xfrm>
            <a:off x="457200" y="1536192"/>
            <a:ext cx="2926080" cy="2560320"/>
          </a:xfrm>
          <a:prstGeom prst="rect">
            <a:avLst/>
          </a:prstGeom>
          <a:noFill/>
          <a:ln/>
        </p:spPr>
        <p:txBody>
          <a:bodyPr wrap="square" rtlCol="0" anchor="t"/>
          <a:lstStyle/>
          <a:p>
            <a:pPr indent="0" marL="0">
              <a:lnSpc>
                <a:spcPct val="130000"/>
              </a:lnSpc>
              <a:buNone/>
            </a:pPr>
            <a:r>
              <a:rPr lang="en-US" sz="1100" i="1" dirty="0">
                <a:solidFill>
                  <a:srgbClr val="DDEEE6"/>
                </a:solidFill>
                <a:latin typeface="Calibri" pitchFamily="34" charset="0"/>
                <a:ea typeface="Calibri" pitchFamily="34" charset="-122"/>
                <a:cs typeface="Calibri" pitchFamily="34" charset="-120"/>
              </a:rPr>
              <a:t>People perform best when they are equipped to do their job, clear on where they're headed, and measured against goals they genuinely own. Development without direction is wasted effort; targets without capability are a recipe for frustration.</a:t>
            </a:r>
            <a:endParaRPr lang="en-US" sz="1100" dirty="0"/>
          </a:p>
        </p:txBody>
      </p:sp>
      <p:sp>
        <p:nvSpPr>
          <p:cNvPr id="12" name="Shape 10"/>
          <p:cNvSpPr/>
          <p:nvPr/>
        </p:nvSpPr>
        <p:spPr>
          <a:xfrm>
            <a:off x="3749040" y="1078992"/>
            <a:ext cx="5166360" cy="987552"/>
          </a:xfrm>
          <a:prstGeom prst="rect">
            <a:avLst/>
          </a:prstGeom>
          <a:solidFill>
            <a:srgbClr val="FFFFFF"/>
          </a:solidFill>
          <a:ln w="6350">
            <a:solidFill>
              <a:srgbClr val="DDDDDD"/>
            </a:solidFill>
            <a:prstDash val="solid"/>
          </a:ln>
          <a:effectLst>
            <a:outerShdw sx="100000" sy="100000" kx="0" ky="0" algn="bl" rotWithShape="0" blurRad="76200" dist="25400" dir="8100000">
              <a:srgbClr val="000000">
                <a:alpha val="10000"/>
              </a:srgbClr>
            </a:outerShdw>
          </a:effectLst>
        </p:spPr>
      </p:sp>
      <p:sp>
        <p:nvSpPr>
          <p:cNvPr id="13" name="Shape 11"/>
          <p:cNvSpPr/>
          <p:nvPr/>
        </p:nvSpPr>
        <p:spPr>
          <a:xfrm>
            <a:off x="3749040" y="1078992"/>
            <a:ext cx="64008" cy="987552"/>
          </a:xfrm>
          <a:prstGeom prst="rect">
            <a:avLst/>
          </a:prstGeom>
          <a:solidFill>
            <a:srgbClr val="1A6B3A"/>
          </a:solidFill>
          <a:ln w="12700">
            <a:solidFill>
              <a:srgbClr val="1A6B3A"/>
            </a:solidFill>
            <a:prstDash val="solid"/>
          </a:ln>
        </p:spPr>
      </p:sp>
      <p:sp>
        <p:nvSpPr>
          <p:cNvPr id="14" name="Shape 12"/>
          <p:cNvSpPr/>
          <p:nvPr/>
        </p:nvSpPr>
        <p:spPr>
          <a:xfrm>
            <a:off x="3886200" y="1188720"/>
            <a:ext cx="329184" cy="329184"/>
          </a:xfrm>
          <a:prstGeom prst="ellipse">
            <a:avLst/>
          </a:prstGeom>
          <a:solidFill>
            <a:srgbClr val="E8F5EE"/>
          </a:solidFill>
          <a:ln w="6350">
            <a:solidFill>
              <a:srgbClr val="1A6B3A"/>
            </a:solidFill>
            <a:prstDash val="solid"/>
          </a:ln>
        </p:spPr>
      </p:sp>
      <p:sp>
        <p:nvSpPr>
          <p:cNvPr id="15" name="Text 13"/>
          <p:cNvSpPr/>
          <p:nvPr/>
        </p:nvSpPr>
        <p:spPr>
          <a:xfrm>
            <a:off x="3886200" y="1188720"/>
            <a:ext cx="329184" cy="329184"/>
          </a:xfrm>
          <a:prstGeom prst="rect">
            <a:avLst/>
          </a:prstGeom>
          <a:noFill/>
          <a:ln/>
        </p:spPr>
        <p:txBody>
          <a:bodyPr wrap="square" rtlCol="0" anchor="ctr"/>
          <a:lstStyle/>
          <a:p>
            <a:pPr algn="ctr" indent="0" marL="0">
              <a:buNone/>
            </a:pPr>
            <a:r>
              <a:rPr lang="en-US" sz="900" b="1" dirty="0">
                <a:solidFill>
                  <a:srgbClr val="1A6B3A"/>
                </a:solidFill>
                <a:latin typeface="Calibri" pitchFamily="34" charset="0"/>
                <a:ea typeface="Calibri" pitchFamily="34" charset="-122"/>
                <a:cs typeface="Calibri" pitchFamily="34" charset="-120"/>
              </a:rPr>
              <a:t>1</a:t>
            </a:r>
            <a:endParaRPr lang="en-US" sz="900" dirty="0"/>
          </a:p>
        </p:txBody>
      </p:sp>
      <p:sp>
        <p:nvSpPr>
          <p:cNvPr id="16" name="Text 14"/>
          <p:cNvSpPr/>
          <p:nvPr/>
        </p:nvSpPr>
        <p:spPr>
          <a:xfrm>
            <a:off x="4297680" y="1133856"/>
            <a:ext cx="4507992" cy="877824"/>
          </a:xfrm>
          <a:prstGeom prst="rect">
            <a:avLst/>
          </a:prstGeom>
          <a:noFill/>
          <a:ln/>
        </p:spPr>
        <p:txBody>
          <a:bodyPr wrap="square" rtlCol="0" anchor="ctr"/>
          <a:lstStyle/>
          <a:p>
            <a:pPr indent="0" marL="0">
              <a:lnSpc>
                <a:spcPct val="125000"/>
              </a:lnSpc>
              <a:buNone/>
            </a:pPr>
            <a:r>
              <a:rPr lang="en-US" sz="1000" b="1" dirty="0">
                <a:solidFill>
                  <a:srgbClr val="2C2C2C"/>
                </a:solidFill>
                <a:latin typeface="Calibri" pitchFamily="34" charset="0"/>
                <a:ea typeface="Calibri" pitchFamily="34" charset="-122"/>
                <a:cs typeface="Calibri" pitchFamily="34" charset="-120"/>
              </a:rPr>
              <a:t>Skills matter — and equipping people is your responsibility.</a:t>
            </a:r>
            <a:pPr indent="0" marL="0">
              <a:lnSpc>
                <a:spcPct val="125000"/>
              </a:lnSpc>
              <a:buNone/>
            </a:pPr>
            <a:r>
              <a:rPr lang="en-US" sz="1000" dirty="0">
                <a:solidFill>
                  <a:srgbClr val="666666"/>
                </a:solidFill>
                <a:latin typeface="Calibri" pitchFamily="34" charset="0"/>
                <a:ea typeface="Calibri" pitchFamily="34" charset="-122"/>
                <a:cs typeface="Calibri" pitchFamily="34" charset="-120"/>
              </a:rPr>
              <a:t> Expecting performance without ensuring capability is a management failure, not a people failure.</a:t>
            </a:r>
            <a:endParaRPr lang="en-US" sz="1000" dirty="0"/>
          </a:p>
        </p:txBody>
      </p:sp>
      <p:sp>
        <p:nvSpPr>
          <p:cNvPr id="17" name="Shape 15"/>
          <p:cNvSpPr/>
          <p:nvPr/>
        </p:nvSpPr>
        <p:spPr>
          <a:xfrm>
            <a:off x="3749040" y="2157984"/>
            <a:ext cx="5166360" cy="987552"/>
          </a:xfrm>
          <a:prstGeom prst="rect">
            <a:avLst/>
          </a:prstGeom>
          <a:solidFill>
            <a:srgbClr val="FFFFFF"/>
          </a:solidFill>
          <a:ln w="6350">
            <a:solidFill>
              <a:srgbClr val="DDDDDD"/>
            </a:solidFill>
            <a:prstDash val="solid"/>
          </a:ln>
          <a:effectLst>
            <a:outerShdw sx="100000" sy="100000" kx="0" ky="0" algn="bl" rotWithShape="0" blurRad="76200" dist="25400" dir="8100000">
              <a:srgbClr val="000000">
                <a:alpha val="10000"/>
              </a:srgbClr>
            </a:outerShdw>
          </a:effectLst>
        </p:spPr>
      </p:sp>
      <p:sp>
        <p:nvSpPr>
          <p:cNvPr id="18" name="Shape 16"/>
          <p:cNvSpPr/>
          <p:nvPr/>
        </p:nvSpPr>
        <p:spPr>
          <a:xfrm>
            <a:off x="3749040" y="2157984"/>
            <a:ext cx="64008" cy="987552"/>
          </a:xfrm>
          <a:prstGeom prst="rect">
            <a:avLst/>
          </a:prstGeom>
          <a:solidFill>
            <a:srgbClr val="1A6B3A"/>
          </a:solidFill>
          <a:ln w="12700">
            <a:solidFill>
              <a:srgbClr val="1A6B3A"/>
            </a:solidFill>
            <a:prstDash val="solid"/>
          </a:ln>
        </p:spPr>
      </p:sp>
      <p:sp>
        <p:nvSpPr>
          <p:cNvPr id="19" name="Shape 17"/>
          <p:cNvSpPr/>
          <p:nvPr/>
        </p:nvSpPr>
        <p:spPr>
          <a:xfrm>
            <a:off x="3886200" y="2267712"/>
            <a:ext cx="329184" cy="329184"/>
          </a:xfrm>
          <a:prstGeom prst="ellipse">
            <a:avLst/>
          </a:prstGeom>
          <a:solidFill>
            <a:srgbClr val="E8F5EE"/>
          </a:solidFill>
          <a:ln w="6350">
            <a:solidFill>
              <a:srgbClr val="1A6B3A"/>
            </a:solidFill>
            <a:prstDash val="solid"/>
          </a:ln>
        </p:spPr>
      </p:sp>
      <p:sp>
        <p:nvSpPr>
          <p:cNvPr id="20" name="Text 18"/>
          <p:cNvSpPr/>
          <p:nvPr/>
        </p:nvSpPr>
        <p:spPr>
          <a:xfrm>
            <a:off x="3886200" y="2267712"/>
            <a:ext cx="329184" cy="329184"/>
          </a:xfrm>
          <a:prstGeom prst="rect">
            <a:avLst/>
          </a:prstGeom>
          <a:noFill/>
          <a:ln/>
        </p:spPr>
        <p:txBody>
          <a:bodyPr wrap="square" rtlCol="0" anchor="ctr"/>
          <a:lstStyle/>
          <a:p>
            <a:pPr algn="ctr" indent="0" marL="0">
              <a:buNone/>
            </a:pPr>
            <a:r>
              <a:rPr lang="en-US" sz="900" b="1" dirty="0">
                <a:solidFill>
                  <a:srgbClr val="1A6B3A"/>
                </a:solidFill>
                <a:latin typeface="Calibri" pitchFamily="34" charset="0"/>
                <a:ea typeface="Calibri" pitchFamily="34" charset="-122"/>
                <a:cs typeface="Calibri" pitchFamily="34" charset="-120"/>
              </a:rPr>
              <a:t>2</a:t>
            </a:r>
            <a:endParaRPr lang="en-US" sz="900" dirty="0"/>
          </a:p>
        </p:txBody>
      </p:sp>
      <p:sp>
        <p:nvSpPr>
          <p:cNvPr id="21" name="Text 19"/>
          <p:cNvSpPr/>
          <p:nvPr/>
        </p:nvSpPr>
        <p:spPr>
          <a:xfrm>
            <a:off x="4297680" y="2212848"/>
            <a:ext cx="4507992" cy="877824"/>
          </a:xfrm>
          <a:prstGeom prst="rect">
            <a:avLst/>
          </a:prstGeom>
          <a:noFill/>
          <a:ln/>
        </p:spPr>
        <p:txBody>
          <a:bodyPr wrap="square" rtlCol="0" anchor="ctr"/>
          <a:lstStyle/>
          <a:p>
            <a:pPr indent="0" marL="0">
              <a:lnSpc>
                <a:spcPct val="125000"/>
              </a:lnSpc>
              <a:buNone/>
            </a:pPr>
            <a:r>
              <a:rPr lang="en-US" sz="1000" b="1" dirty="0">
                <a:solidFill>
                  <a:srgbClr val="2C2C2C"/>
                </a:solidFill>
                <a:latin typeface="Calibri" pitchFamily="34" charset="0"/>
                <a:ea typeface="Calibri" pitchFamily="34" charset="-122"/>
                <a:cs typeface="Calibri" pitchFamily="34" charset="-120"/>
              </a:rPr>
              <a:t>Direction is motivating.</a:t>
            </a:r>
            <a:pPr indent="0" marL="0">
              <a:lnSpc>
                <a:spcPct val="125000"/>
              </a:lnSpc>
              <a:buNone/>
            </a:pPr>
            <a:r>
              <a:rPr lang="en-US" sz="1000" dirty="0">
                <a:solidFill>
                  <a:srgbClr val="666666"/>
                </a:solidFill>
                <a:latin typeface="Calibri" pitchFamily="34" charset="0"/>
                <a:ea typeface="Calibri" pitchFamily="34" charset="-122"/>
                <a:cs typeface="Calibri" pitchFamily="34" charset="-120"/>
              </a:rPr>
              <a:t> When people can see where they're headed and feel part of the firm's vision, they bring more of themselves to their work. Purpose is not a luxury — it's a performance lever.</a:t>
            </a:r>
            <a:endParaRPr lang="en-US" sz="1000" dirty="0"/>
          </a:p>
        </p:txBody>
      </p:sp>
      <p:sp>
        <p:nvSpPr>
          <p:cNvPr id="22" name="Shape 20"/>
          <p:cNvSpPr/>
          <p:nvPr/>
        </p:nvSpPr>
        <p:spPr>
          <a:xfrm>
            <a:off x="3749040" y="3236976"/>
            <a:ext cx="5166360" cy="987552"/>
          </a:xfrm>
          <a:prstGeom prst="rect">
            <a:avLst/>
          </a:prstGeom>
          <a:solidFill>
            <a:srgbClr val="FFFFFF"/>
          </a:solidFill>
          <a:ln w="6350">
            <a:solidFill>
              <a:srgbClr val="DDDDDD"/>
            </a:solidFill>
            <a:prstDash val="solid"/>
          </a:ln>
          <a:effectLst>
            <a:outerShdw sx="100000" sy="100000" kx="0" ky="0" algn="bl" rotWithShape="0" blurRad="76200" dist="25400" dir="8100000">
              <a:srgbClr val="000000">
                <a:alpha val="10000"/>
              </a:srgbClr>
            </a:outerShdw>
          </a:effectLst>
        </p:spPr>
      </p:sp>
      <p:sp>
        <p:nvSpPr>
          <p:cNvPr id="23" name="Shape 21"/>
          <p:cNvSpPr/>
          <p:nvPr/>
        </p:nvSpPr>
        <p:spPr>
          <a:xfrm>
            <a:off x="3749040" y="3236976"/>
            <a:ext cx="64008" cy="987552"/>
          </a:xfrm>
          <a:prstGeom prst="rect">
            <a:avLst/>
          </a:prstGeom>
          <a:solidFill>
            <a:srgbClr val="1A6B3A"/>
          </a:solidFill>
          <a:ln w="12700">
            <a:solidFill>
              <a:srgbClr val="1A6B3A"/>
            </a:solidFill>
            <a:prstDash val="solid"/>
          </a:ln>
        </p:spPr>
      </p:sp>
      <p:sp>
        <p:nvSpPr>
          <p:cNvPr id="24" name="Shape 22"/>
          <p:cNvSpPr/>
          <p:nvPr/>
        </p:nvSpPr>
        <p:spPr>
          <a:xfrm>
            <a:off x="3886200" y="3346704"/>
            <a:ext cx="329184" cy="329184"/>
          </a:xfrm>
          <a:prstGeom prst="ellipse">
            <a:avLst/>
          </a:prstGeom>
          <a:solidFill>
            <a:srgbClr val="E8F5EE"/>
          </a:solidFill>
          <a:ln w="6350">
            <a:solidFill>
              <a:srgbClr val="1A6B3A"/>
            </a:solidFill>
            <a:prstDash val="solid"/>
          </a:ln>
        </p:spPr>
      </p:sp>
      <p:sp>
        <p:nvSpPr>
          <p:cNvPr id="25" name="Text 23"/>
          <p:cNvSpPr/>
          <p:nvPr/>
        </p:nvSpPr>
        <p:spPr>
          <a:xfrm>
            <a:off x="3886200" y="3346704"/>
            <a:ext cx="329184" cy="329184"/>
          </a:xfrm>
          <a:prstGeom prst="rect">
            <a:avLst/>
          </a:prstGeom>
          <a:noFill/>
          <a:ln/>
        </p:spPr>
        <p:txBody>
          <a:bodyPr wrap="square" rtlCol="0" anchor="ctr"/>
          <a:lstStyle/>
          <a:p>
            <a:pPr algn="ctr" indent="0" marL="0">
              <a:buNone/>
            </a:pPr>
            <a:r>
              <a:rPr lang="en-US" sz="900" b="1" dirty="0">
                <a:solidFill>
                  <a:srgbClr val="1A6B3A"/>
                </a:solidFill>
                <a:latin typeface="Calibri" pitchFamily="34" charset="0"/>
                <a:ea typeface="Calibri" pitchFamily="34" charset="-122"/>
                <a:cs typeface="Calibri" pitchFamily="34" charset="-120"/>
              </a:rPr>
              <a:t>3</a:t>
            </a:r>
            <a:endParaRPr lang="en-US" sz="900" dirty="0"/>
          </a:p>
        </p:txBody>
      </p:sp>
      <p:sp>
        <p:nvSpPr>
          <p:cNvPr id="26" name="Text 24"/>
          <p:cNvSpPr/>
          <p:nvPr/>
        </p:nvSpPr>
        <p:spPr>
          <a:xfrm>
            <a:off x="4297680" y="3291840"/>
            <a:ext cx="4507992" cy="877824"/>
          </a:xfrm>
          <a:prstGeom prst="rect">
            <a:avLst/>
          </a:prstGeom>
          <a:noFill/>
          <a:ln/>
        </p:spPr>
        <p:txBody>
          <a:bodyPr wrap="square" rtlCol="0" anchor="ctr"/>
          <a:lstStyle/>
          <a:p>
            <a:pPr indent="0" marL="0">
              <a:lnSpc>
                <a:spcPct val="125000"/>
              </a:lnSpc>
              <a:buNone/>
            </a:pPr>
            <a:r>
              <a:rPr lang="en-US" sz="1000" b="1" dirty="0">
                <a:solidFill>
                  <a:srgbClr val="2C2C2C"/>
                </a:solidFill>
                <a:latin typeface="Calibri" pitchFamily="34" charset="0"/>
                <a:ea typeface="Calibri" pitchFamily="34" charset="-122"/>
                <a:cs typeface="Calibri" pitchFamily="34" charset="-120"/>
              </a:rPr>
              <a:t>Agreed goals outperform assigned goals.</a:t>
            </a:r>
            <a:pPr indent="0" marL="0">
              <a:lnSpc>
                <a:spcPct val="125000"/>
              </a:lnSpc>
              <a:buNone/>
            </a:pPr>
            <a:r>
              <a:rPr lang="en-US" sz="1000" dirty="0">
                <a:solidFill>
                  <a:srgbClr val="666666"/>
                </a:solidFill>
                <a:latin typeface="Calibri" pitchFamily="34" charset="0"/>
                <a:ea typeface="Calibri" pitchFamily="34" charset="-122"/>
                <a:cs typeface="Calibri" pitchFamily="34" charset="-120"/>
              </a:rPr>
              <a:t> SMART targets that align to the firm's vision are more powerful still when the team has genuinely shaped and agreed them. Buy-in drives performance; top-down targets create compliance at best.</a:t>
            </a:r>
            <a:endParaRPr lang="en-US" sz="1000" dirty="0"/>
          </a:p>
        </p:txBody>
      </p:sp>
      <p:sp>
        <p:nvSpPr>
          <p:cNvPr id="27" name="Shape 25"/>
          <p:cNvSpPr/>
          <p:nvPr/>
        </p:nvSpPr>
        <p:spPr>
          <a:xfrm>
            <a:off x="320040" y="4434840"/>
            <a:ext cx="8595360" cy="566928"/>
          </a:xfrm>
          <a:prstGeom prst="rect">
            <a:avLst/>
          </a:prstGeom>
          <a:solidFill>
            <a:srgbClr val="FDF3E0"/>
          </a:solidFill>
          <a:ln w="9525">
            <a:solidFill>
              <a:srgbClr val="B8892A"/>
            </a:solidFill>
            <a:prstDash val="solid"/>
          </a:ln>
        </p:spPr>
      </p:sp>
      <p:sp>
        <p:nvSpPr>
          <p:cNvPr id="28" name="Text 26"/>
          <p:cNvSpPr/>
          <p:nvPr/>
        </p:nvSpPr>
        <p:spPr>
          <a:xfrm>
            <a:off x="457200" y="4462272"/>
            <a:ext cx="1005840" cy="512064"/>
          </a:xfrm>
          <a:prstGeom prst="rect">
            <a:avLst/>
          </a:prstGeom>
          <a:noFill/>
          <a:ln/>
        </p:spPr>
        <p:txBody>
          <a:bodyPr wrap="square" rtlCol="0" anchor="ctr"/>
          <a:lstStyle/>
          <a:p>
            <a:pPr indent="0" marL="0">
              <a:buNone/>
            </a:pPr>
            <a:r>
              <a:rPr lang="en-US" sz="800" b="1" spc="100" kern="0" dirty="0">
                <a:solidFill>
                  <a:srgbClr val="B8892A"/>
                </a:solidFill>
                <a:latin typeface="Calibri" pitchFamily="34" charset="0"/>
                <a:ea typeface="Calibri" pitchFamily="34" charset="-122"/>
                <a:cs typeface="Calibri" pitchFamily="34" charset="-120"/>
              </a:rPr>
              <a:t>REFLECT  ·  </a:t>
            </a:r>
            <a:endParaRPr lang="en-US" sz="800" dirty="0"/>
          </a:p>
        </p:txBody>
      </p:sp>
      <p:sp>
        <p:nvSpPr>
          <p:cNvPr id="29" name="Text 27"/>
          <p:cNvSpPr/>
          <p:nvPr/>
        </p:nvSpPr>
        <p:spPr>
          <a:xfrm>
            <a:off x="1325880" y="4462272"/>
            <a:ext cx="7406640" cy="512064"/>
          </a:xfrm>
          <a:prstGeom prst="rect">
            <a:avLst/>
          </a:prstGeom>
          <a:noFill/>
          <a:ln/>
        </p:spPr>
        <p:txBody>
          <a:bodyPr wrap="square" rtlCol="0" anchor="ctr"/>
          <a:lstStyle/>
          <a:p>
            <a:pPr indent="0" marL="0">
              <a:buNone/>
            </a:pPr>
            <a:r>
              <a:rPr lang="en-US" sz="950" i="1" dirty="0">
                <a:solidFill>
                  <a:srgbClr val="6B5000"/>
                </a:solidFill>
                <a:latin typeface="Calibri" pitchFamily="34" charset="0"/>
                <a:ea typeface="Calibri" pitchFamily="34" charset="-122"/>
                <a:cs typeface="Calibri" pitchFamily="34" charset="-120"/>
              </a:rPr>
              <a:t>"How many people in your team could clearly articulate where they're headed — and the role their goals play in the firm's success?"</a:t>
            </a:r>
            <a:endParaRPr lang="en-US" sz="950" dirty="0"/>
          </a:p>
        </p:txBody>
      </p:sp>
      <p:sp>
        <p:nvSpPr>
          <p:cNvPr id="30" name="Text 28"/>
          <p:cNvSpPr/>
          <p:nvPr/>
        </p:nvSpPr>
        <p:spPr>
          <a:xfrm>
            <a:off x="8412480" y="4846320"/>
            <a:ext cx="548640" cy="182880"/>
          </a:xfrm>
          <a:prstGeom prst="rect">
            <a:avLst/>
          </a:prstGeom>
          <a:noFill/>
          <a:ln/>
        </p:spPr>
        <p:txBody>
          <a:bodyPr wrap="square" rtlCol="0" anchor="ctr"/>
          <a:lstStyle/>
          <a:p>
            <a:pPr algn="r" indent="0" marL="0">
              <a:buNone/>
            </a:pPr>
            <a:r>
              <a:rPr lang="en-US" sz="750" dirty="0">
                <a:solidFill>
                  <a:srgbClr val="BBBBBB"/>
                </a:solidFill>
                <a:latin typeface="Calibri" pitchFamily="34" charset="0"/>
                <a:ea typeface="Calibri" pitchFamily="34" charset="-122"/>
                <a:cs typeface="Calibri" pitchFamily="34" charset="-120"/>
              </a:rPr>
              <a:t>6 / 8</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8"/>
        </a:solidFill>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1A6B3A"/>
          </a:solidFill>
          <a:ln w="12700">
            <a:solidFill>
              <a:srgbClr val="1A6B3A"/>
            </a:solidFill>
            <a:prstDash val="solid"/>
          </a:ln>
        </p:spPr>
      </p:sp>
      <p:sp>
        <p:nvSpPr>
          <p:cNvPr id="3" name="Shape 1"/>
          <p:cNvSpPr/>
          <p:nvPr/>
        </p:nvSpPr>
        <p:spPr>
          <a:xfrm>
            <a:off x="0" y="0"/>
            <a:ext cx="9144000" cy="960120"/>
          </a:xfrm>
          <a:prstGeom prst="rect">
            <a:avLst/>
          </a:prstGeom>
          <a:solidFill>
            <a:srgbClr val="1A6B3A"/>
          </a:solidFill>
          <a:ln w="12700">
            <a:solidFill>
              <a:srgbClr val="1A6B3A"/>
            </a:solidFill>
            <a:prstDash val="solid"/>
          </a:ln>
        </p:spPr>
      </p:sp>
      <p:sp>
        <p:nvSpPr>
          <p:cNvPr id="4" name="Shape 2"/>
          <p:cNvSpPr/>
          <p:nvPr/>
        </p:nvSpPr>
        <p:spPr>
          <a:xfrm>
            <a:off x="256032" y="164592"/>
            <a:ext cx="621792" cy="621792"/>
          </a:xfrm>
          <a:prstGeom prst="ellipse">
            <a:avLst/>
          </a:prstGeom>
          <a:solidFill>
            <a:srgbClr val="B8892A"/>
          </a:solidFill>
          <a:ln w="12700">
            <a:solidFill>
              <a:srgbClr val="B8892A"/>
            </a:solidFill>
            <a:prstDash val="solid"/>
          </a:ln>
        </p:spPr>
      </p:sp>
      <p:sp>
        <p:nvSpPr>
          <p:cNvPr id="5" name="Text 3"/>
          <p:cNvSpPr/>
          <p:nvPr/>
        </p:nvSpPr>
        <p:spPr>
          <a:xfrm>
            <a:off x="256032" y="164592"/>
            <a:ext cx="621792" cy="621792"/>
          </a:xfrm>
          <a:prstGeom prst="rect">
            <a:avLst/>
          </a:prstGeom>
          <a:noFill/>
          <a:ln/>
        </p:spPr>
        <p:txBody>
          <a:bodyPr wrap="square"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6</a:t>
            </a:r>
            <a:endParaRPr lang="en-US" sz="2200" dirty="0"/>
          </a:p>
        </p:txBody>
      </p:sp>
      <p:sp>
        <p:nvSpPr>
          <p:cNvPr id="6" name="Text 4"/>
          <p:cNvSpPr/>
          <p:nvPr/>
        </p:nvSpPr>
        <p:spPr>
          <a:xfrm>
            <a:off x="1051560" y="73152"/>
            <a:ext cx="6858000" cy="475488"/>
          </a:xfrm>
          <a:prstGeom prst="rect">
            <a:avLst/>
          </a:prstGeom>
          <a:noFill/>
          <a:ln/>
        </p:spPr>
        <p:txBody>
          <a:bodyPr wrap="square"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Foster psychological safety</a:t>
            </a:r>
            <a:endParaRPr lang="en-US" sz="2200" dirty="0"/>
          </a:p>
        </p:txBody>
      </p:sp>
      <p:sp>
        <p:nvSpPr>
          <p:cNvPr id="7" name="Text 5"/>
          <p:cNvSpPr/>
          <p:nvPr/>
        </p:nvSpPr>
        <p:spPr>
          <a:xfrm>
            <a:off x="1051560" y="548640"/>
            <a:ext cx="6858000" cy="274320"/>
          </a:xfrm>
          <a:prstGeom prst="rect">
            <a:avLst/>
          </a:prstGeom>
          <a:noFill/>
          <a:ln/>
        </p:spPr>
        <p:txBody>
          <a:bodyPr wrap="square" rtlCol="0" anchor="ctr"/>
          <a:lstStyle/>
          <a:p>
            <a:pPr indent="0" marL="0">
              <a:buNone/>
            </a:pPr>
            <a:r>
              <a:rPr lang="en-US" sz="1000" i="1" dirty="0">
                <a:solidFill>
                  <a:srgbClr val="AADDBB"/>
                </a:solidFill>
                <a:latin typeface="Calibri" pitchFamily="34" charset="0"/>
                <a:ea typeface="Calibri" pitchFamily="34" charset="-122"/>
                <a:cs typeface="Calibri" pitchFamily="34" charset="-120"/>
              </a:rPr>
              <a:t>Safety is not softness — it's the engine of high performance</a:t>
            </a:r>
            <a:endParaRPr lang="en-US" sz="1000" dirty="0"/>
          </a:p>
        </p:txBody>
      </p:sp>
      <p:sp>
        <p:nvSpPr>
          <p:cNvPr id="8" name="Shape 6"/>
          <p:cNvSpPr/>
          <p:nvPr/>
        </p:nvSpPr>
        <p:spPr>
          <a:xfrm>
            <a:off x="320040" y="1078992"/>
            <a:ext cx="3200400" cy="3246120"/>
          </a:xfrm>
          <a:prstGeom prst="rect">
            <a:avLst/>
          </a:prstGeom>
          <a:solidFill>
            <a:srgbClr val="1A6B3A"/>
          </a:solidFill>
          <a:ln w="12700">
            <a:solidFill>
              <a:srgbClr val="1A6B3A"/>
            </a:solidFill>
            <a:prstDash val="solid"/>
          </a:ln>
          <a:effectLst>
            <a:outerShdw sx="100000" sy="100000" kx="0" ky="0" algn="bl" rotWithShape="0" blurRad="76200" dist="25400" dir="8100000">
              <a:srgbClr val="000000">
                <a:alpha val="10000"/>
              </a:srgbClr>
            </a:outerShdw>
          </a:effectLst>
        </p:spPr>
      </p:sp>
      <p:sp>
        <p:nvSpPr>
          <p:cNvPr id="9" name="Text 7"/>
          <p:cNvSpPr/>
          <p:nvPr/>
        </p:nvSpPr>
        <p:spPr>
          <a:xfrm>
            <a:off x="457200" y="1170432"/>
            <a:ext cx="2926080" cy="274320"/>
          </a:xfrm>
          <a:prstGeom prst="rect">
            <a:avLst/>
          </a:prstGeom>
          <a:noFill/>
          <a:ln/>
        </p:spPr>
        <p:txBody>
          <a:bodyPr wrap="square" rtlCol="0" anchor="ctr"/>
          <a:lstStyle/>
          <a:p>
            <a:pPr indent="0" marL="0">
              <a:buNone/>
            </a:pPr>
            <a:r>
              <a:rPr lang="en-US" sz="800" b="1" spc="200" kern="0" dirty="0">
                <a:solidFill>
                  <a:srgbClr val="B8892A"/>
                </a:solidFill>
                <a:latin typeface="Calibri" pitchFamily="34" charset="0"/>
                <a:ea typeface="Calibri" pitchFamily="34" charset="-122"/>
                <a:cs typeface="Calibri" pitchFamily="34" charset="-120"/>
              </a:rPr>
              <a:t>KEY INSIGHT</a:t>
            </a:r>
            <a:endParaRPr lang="en-US" sz="800" dirty="0"/>
          </a:p>
        </p:txBody>
      </p:sp>
      <p:sp>
        <p:nvSpPr>
          <p:cNvPr id="10" name="Shape 8"/>
          <p:cNvSpPr/>
          <p:nvPr/>
        </p:nvSpPr>
        <p:spPr>
          <a:xfrm>
            <a:off x="457200" y="1463040"/>
            <a:ext cx="2926080" cy="0"/>
          </a:xfrm>
          <a:prstGeom prst="line">
            <a:avLst/>
          </a:prstGeom>
          <a:noFill/>
          <a:ln w="9525">
            <a:solidFill>
              <a:srgbClr val="B8892A"/>
            </a:solidFill>
            <a:prstDash val="solid"/>
          </a:ln>
        </p:spPr>
      </p:sp>
      <p:sp>
        <p:nvSpPr>
          <p:cNvPr id="11" name="Text 9"/>
          <p:cNvSpPr/>
          <p:nvPr/>
        </p:nvSpPr>
        <p:spPr>
          <a:xfrm>
            <a:off x="457200" y="1536192"/>
            <a:ext cx="2926080" cy="2560320"/>
          </a:xfrm>
          <a:prstGeom prst="rect">
            <a:avLst/>
          </a:prstGeom>
          <a:noFill/>
          <a:ln/>
        </p:spPr>
        <p:txBody>
          <a:bodyPr wrap="square" rtlCol="0" anchor="t"/>
          <a:lstStyle/>
          <a:p>
            <a:pPr indent="0" marL="0">
              <a:lnSpc>
                <a:spcPct val="130000"/>
              </a:lnSpc>
              <a:buNone/>
            </a:pPr>
            <a:r>
              <a:rPr lang="en-US" sz="1100" i="1" dirty="0">
                <a:solidFill>
                  <a:srgbClr val="DDEEE6"/>
                </a:solidFill>
                <a:latin typeface="Calibri" pitchFamily="34" charset="0"/>
                <a:ea typeface="Calibri" pitchFamily="34" charset="-122"/>
                <a:cs typeface="Calibri" pitchFamily="34" charset="-120"/>
              </a:rPr>
              <a:t>Google's Project Aristotle — the largest study of team effectiveness ever conducted — found that psychological safety was the single biggest predictor of team performance. Not talent. Not structure. Safety: the belief that you won't be punished for speaking up.</a:t>
            </a:r>
            <a:endParaRPr lang="en-US" sz="1100" dirty="0"/>
          </a:p>
        </p:txBody>
      </p:sp>
      <p:sp>
        <p:nvSpPr>
          <p:cNvPr id="12" name="Shape 10"/>
          <p:cNvSpPr/>
          <p:nvPr/>
        </p:nvSpPr>
        <p:spPr>
          <a:xfrm>
            <a:off x="3749040" y="1078992"/>
            <a:ext cx="5166360" cy="987552"/>
          </a:xfrm>
          <a:prstGeom prst="rect">
            <a:avLst/>
          </a:prstGeom>
          <a:solidFill>
            <a:srgbClr val="FFFFFF"/>
          </a:solidFill>
          <a:ln w="6350">
            <a:solidFill>
              <a:srgbClr val="DDDDDD"/>
            </a:solidFill>
            <a:prstDash val="solid"/>
          </a:ln>
          <a:effectLst>
            <a:outerShdw sx="100000" sy="100000" kx="0" ky="0" algn="bl" rotWithShape="0" blurRad="76200" dist="25400" dir="8100000">
              <a:srgbClr val="000000">
                <a:alpha val="10000"/>
              </a:srgbClr>
            </a:outerShdw>
          </a:effectLst>
        </p:spPr>
      </p:sp>
      <p:sp>
        <p:nvSpPr>
          <p:cNvPr id="13" name="Shape 11"/>
          <p:cNvSpPr/>
          <p:nvPr/>
        </p:nvSpPr>
        <p:spPr>
          <a:xfrm>
            <a:off x="3749040" y="1078992"/>
            <a:ext cx="64008" cy="987552"/>
          </a:xfrm>
          <a:prstGeom prst="rect">
            <a:avLst/>
          </a:prstGeom>
          <a:solidFill>
            <a:srgbClr val="1A6B3A"/>
          </a:solidFill>
          <a:ln w="12700">
            <a:solidFill>
              <a:srgbClr val="1A6B3A"/>
            </a:solidFill>
            <a:prstDash val="solid"/>
          </a:ln>
        </p:spPr>
      </p:sp>
      <p:sp>
        <p:nvSpPr>
          <p:cNvPr id="14" name="Shape 12"/>
          <p:cNvSpPr/>
          <p:nvPr/>
        </p:nvSpPr>
        <p:spPr>
          <a:xfrm>
            <a:off x="3886200" y="1188720"/>
            <a:ext cx="329184" cy="329184"/>
          </a:xfrm>
          <a:prstGeom prst="ellipse">
            <a:avLst/>
          </a:prstGeom>
          <a:solidFill>
            <a:srgbClr val="E8F5EE"/>
          </a:solidFill>
          <a:ln w="6350">
            <a:solidFill>
              <a:srgbClr val="1A6B3A"/>
            </a:solidFill>
            <a:prstDash val="solid"/>
          </a:ln>
        </p:spPr>
      </p:sp>
      <p:sp>
        <p:nvSpPr>
          <p:cNvPr id="15" name="Text 13"/>
          <p:cNvSpPr/>
          <p:nvPr/>
        </p:nvSpPr>
        <p:spPr>
          <a:xfrm>
            <a:off x="3886200" y="1188720"/>
            <a:ext cx="329184" cy="329184"/>
          </a:xfrm>
          <a:prstGeom prst="rect">
            <a:avLst/>
          </a:prstGeom>
          <a:noFill/>
          <a:ln/>
        </p:spPr>
        <p:txBody>
          <a:bodyPr wrap="square" rtlCol="0" anchor="ctr"/>
          <a:lstStyle/>
          <a:p>
            <a:pPr algn="ctr" indent="0" marL="0">
              <a:buNone/>
            </a:pPr>
            <a:r>
              <a:rPr lang="en-US" sz="900" b="1" dirty="0">
                <a:solidFill>
                  <a:srgbClr val="1A6B3A"/>
                </a:solidFill>
                <a:latin typeface="Calibri" pitchFamily="34" charset="0"/>
                <a:ea typeface="Calibri" pitchFamily="34" charset="-122"/>
                <a:cs typeface="Calibri" pitchFamily="34" charset="-120"/>
              </a:rPr>
              <a:t>1</a:t>
            </a:r>
            <a:endParaRPr lang="en-US" sz="900" dirty="0"/>
          </a:p>
        </p:txBody>
      </p:sp>
      <p:sp>
        <p:nvSpPr>
          <p:cNvPr id="16" name="Text 14"/>
          <p:cNvSpPr/>
          <p:nvPr/>
        </p:nvSpPr>
        <p:spPr>
          <a:xfrm>
            <a:off x="4297680" y="1133856"/>
            <a:ext cx="4507992" cy="877824"/>
          </a:xfrm>
          <a:prstGeom prst="rect">
            <a:avLst/>
          </a:prstGeom>
          <a:noFill/>
          <a:ln/>
        </p:spPr>
        <p:txBody>
          <a:bodyPr wrap="square" rtlCol="0" anchor="ctr"/>
          <a:lstStyle/>
          <a:p>
            <a:pPr indent="0" marL="0">
              <a:lnSpc>
                <a:spcPct val="125000"/>
              </a:lnSpc>
              <a:buNone/>
            </a:pPr>
            <a:r>
              <a:rPr lang="en-US" sz="1000" b="1" dirty="0">
                <a:solidFill>
                  <a:srgbClr val="2C2C2C"/>
                </a:solidFill>
                <a:latin typeface="Calibri" pitchFamily="34" charset="0"/>
                <a:ea typeface="Calibri" pitchFamily="34" charset="-122"/>
                <a:cs typeface="Calibri" pitchFamily="34" charset="-120"/>
              </a:rPr>
              <a:t>Blame is a performance killer.</a:t>
            </a:r>
            <a:pPr indent="0" marL="0">
              <a:lnSpc>
                <a:spcPct val="125000"/>
              </a:lnSpc>
              <a:buNone/>
            </a:pPr>
            <a:r>
              <a:rPr lang="en-US" sz="1000" dirty="0">
                <a:solidFill>
                  <a:srgbClr val="666666"/>
                </a:solidFill>
                <a:latin typeface="Calibri" pitchFamily="34" charset="0"/>
                <a:ea typeface="Calibri" pitchFamily="34" charset="-122"/>
                <a:cs typeface="Calibri" pitchFamily="34" charset="-120"/>
              </a:rPr>
              <a:t> When mistakes get blamed on people rather than examined as system failures, people stop taking initiative, hide problems and disengage quietly. Shifting to 'what in our process allowed this?' changes everything.</a:t>
            </a:r>
            <a:endParaRPr lang="en-US" sz="1000" dirty="0"/>
          </a:p>
        </p:txBody>
      </p:sp>
      <p:sp>
        <p:nvSpPr>
          <p:cNvPr id="17" name="Shape 15"/>
          <p:cNvSpPr/>
          <p:nvPr/>
        </p:nvSpPr>
        <p:spPr>
          <a:xfrm>
            <a:off x="3749040" y="2157984"/>
            <a:ext cx="5166360" cy="987552"/>
          </a:xfrm>
          <a:prstGeom prst="rect">
            <a:avLst/>
          </a:prstGeom>
          <a:solidFill>
            <a:srgbClr val="FFFFFF"/>
          </a:solidFill>
          <a:ln w="6350">
            <a:solidFill>
              <a:srgbClr val="DDDDDD"/>
            </a:solidFill>
            <a:prstDash val="solid"/>
          </a:ln>
          <a:effectLst>
            <a:outerShdw sx="100000" sy="100000" kx="0" ky="0" algn="bl" rotWithShape="0" blurRad="76200" dist="25400" dir="8100000">
              <a:srgbClr val="000000">
                <a:alpha val="10000"/>
              </a:srgbClr>
            </a:outerShdw>
          </a:effectLst>
        </p:spPr>
      </p:sp>
      <p:sp>
        <p:nvSpPr>
          <p:cNvPr id="18" name="Shape 16"/>
          <p:cNvSpPr/>
          <p:nvPr/>
        </p:nvSpPr>
        <p:spPr>
          <a:xfrm>
            <a:off x="3749040" y="2157984"/>
            <a:ext cx="64008" cy="987552"/>
          </a:xfrm>
          <a:prstGeom prst="rect">
            <a:avLst/>
          </a:prstGeom>
          <a:solidFill>
            <a:srgbClr val="1A6B3A"/>
          </a:solidFill>
          <a:ln w="12700">
            <a:solidFill>
              <a:srgbClr val="1A6B3A"/>
            </a:solidFill>
            <a:prstDash val="solid"/>
          </a:ln>
        </p:spPr>
      </p:sp>
      <p:sp>
        <p:nvSpPr>
          <p:cNvPr id="19" name="Shape 17"/>
          <p:cNvSpPr/>
          <p:nvPr/>
        </p:nvSpPr>
        <p:spPr>
          <a:xfrm>
            <a:off x="3886200" y="2267712"/>
            <a:ext cx="329184" cy="329184"/>
          </a:xfrm>
          <a:prstGeom prst="ellipse">
            <a:avLst/>
          </a:prstGeom>
          <a:solidFill>
            <a:srgbClr val="E8F5EE"/>
          </a:solidFill>
          <a:ln w="6350">
            <a:solidFill>
              <a:srgbClr val="1A6B3A"/>
            </a:solidFill>
            <a:prstDash val="solid"/>
          </a:ln>
        </p:spPr>
      </p:sp>
      <p:sp>
        <p:nvSpPr>
          <p:cNvPr id="20" name="Text 18"/>
          <p:cNvSpPr/>
          <p:nvPr/>
        </p:nvSpPr>
        <p:spPr>
          <a:xfrm>
            <a:off x="3886200" y="2267712"/>
            <a:ext cx="329184" cy="329184"/>
          </a:xfrm>
          <a:prstGeom prst="rect">
            <a:avLst/>
          </a:prstGeom>
          <a:noFill/>
          <a:ln/>
        </p:spPr>
        <p:txBody>
          <a:bodyPr wrap="square" rtlCol="0" anchor="ctr"/>
          <a:lstStyle/>
          <a:p>
            <a:pPr algn="ctr" indent="0" marL="0">
              <a:buNone/>
            </a:pPr>
            <a:r>
              <a:rPr lang="en-US" sz="900" b="1" dirty="0">
                <a:solidFill>
                  <a:srgbClr val="1A6B3A"/>
                </a:solidFill>
                <a:latin typeface="Calibri" pitchFamily="34" charset="0"/>
                <a:ea typeface="Calibri" pitchFamily="34" charset="-122"/>
                <a:cs typeface="Calibri" pitchFamily="34" charset="-120"/>
              </a:rPr>
              <a:t>2</a:t>
            </a:r>
            <a:endParaRPr lang="en-US" sz="900" dirty="0"/>
          </a:p>
        </p:txBody>
      </p:sp>
      <p:sp>
        <p:nvSpPr>
          <p:cNvPr id="21" name="Text 19"/>
          <p:cNvSpPr/>
          <p:nvPr/>
        </p:nvSpPr>
        <p:spPr>
          <a:xfrm>
            <a:off x="4297680" y="2212848"/>
            <a:ext cx="4507992" cy="877824"/>
          </a:xfrm>
          <a:prstGeom prst="rect">
            <a:avLst/>
          </a:prstGeom>
          <a:noFill/>
          <a:ln/>
        </p:spPr>
        <p:txBody>
          <a:bodyPr wrap="square" rtlCol="0" anchor="ctr"/>
          <a:lstStyle/>
          <a:p>
            <a:pPr indent="0" marL="0">
              <a:lnSpc>
                <a:spcPct val="125000"/>
              </a:lnSpc>
              <a:buNone/>
            </a:pPr>
            <a:r>
              <a:rPr lang="en-US" sz="1000" b="1" dirty="0">
                <a:solidFill>
                  <a:srgbClr val="2C2C2C"/>
                </a:solidFill>
                <a:latin typeface="Calibri" pitchFamily="34" charset="0"/>
                <a:ea typeface="Calibri" pitchFamily="34" charset="-122"/>
                <a:cs typeface="Calibri" pitchFamily="34" charset="-120"/>
              </a:rPr>
              <a:t>Every voice being heard is not idealism — it's strategy.</a:t>
            </a:r>
            <a:pPr indent="0" marL="0">
              <a:lnSpc>
                <a:spcPct val="125000"/>
              </a:lnSpc>
              <a:buNone/>
            </a:pPr>
            <a:r>
              <a:rPr lang="en-US" sz="1000" dirty="0">
                <a:solidFill>
                  <a:srgbClr val="666666"/>
                </a:solidFill>
                <a:latin typeface="Calibri" pitchFamily="34" charset="0"/>
                <a:ea typeface="Calibri" pitchFamily="34" charset="-122"/>
                <a:cs typeface="Calibri" pitchFamily="34" charset="-120"/>
              </a:rPr>
              <a:t> Diverse perspectives identify risks faster, generate better solutions and build stronger team commitment to outcomes.</a:t>
            </a:r>
            <a:endParaRPr lang="en-US" sz="1000" dirty="0"/>
          </a:p>
        </p:txBody>
      </p:sp>
      <p:sp>
        <p:nvSpPr>
          <p:cNvPr id="22" name="Shape 20"/>
          <p:cNvSpPr/>
          <p:nvPr/>
        </p:nvSpPr>
        <p:spPr>
          <a:xfrm>
            <a:off x="3749040" y="3236976"/>
            <a:ext cx="5166360" cy="987552"/>
          </a:xfrm>
          <a:prstGeom prst="rect">
            <a:avLst/>
          </a:prstGeom>
          <a:solidFill>
            <a:srgbClr val="FFFFFF"/>
          </a:solidFill>
          <a:ln w="6350">
            <a:solidFill>
              <a:srgbClr val="DDDDDD"/>
            </a:solidFill>
            <a:prstDash val="solid"/>
          </a:ln>
          <a:effectLst>
            <a:outerShdw sx="100000" sy="100000" kx="0" ky="0" algn="bl" rotWithShape="0" blurRad="76200" dist="25400" dir="8100000">
              <a:srgbClr val="000000">
                <a:alpha val="10000"/>
              </a:srgbClr>
            </a:outerShdw>
          </a:effectLst>
        </p:spPr>
      </p:sp>
      <p:sp>
        <p:nvSpPr>
          <p:cNvPr id="23" name="Shape 21"/>
          <p:cNvSpPr/>
          <p:nvPr/>
        </p:nvSpPr>
        <p:spPr>
          <a:xfrm>
            <a:off x="3749040" y="3236976"/>
            <a:ext cx="64008" cy="987552"/>
          </a:xfrm>
          <a:prstGeom prst="rect">
            <a:avLst/>
          </a:prstGeom>
          <a:solidFill>
            <a:srgbClr val="1A6B3A"/>
          </a:solidFill>
          <a:ln w="12700">
            <a:solidFill>
              <a:srgbClr val="1A6B3A"/>
            </a:solidFill>
            <a:prstDash val="solid"/>
          </a:ln>
        </p:spPr>
      </p:sp>
      <p:sp>
        <p:nvSpPr>
          <p:cNvPr id="24" name="Shape 22"/>
          <p:cNvSpPr/>
          <p:nvPr/>
        </p:nvSpPr>
        <p:spPr>
          <a:xfrm>
            <a:off x="3886200" y="3346704"/>
            <a:ext cx="329184" cy="329184"/>
          </a:xfrm>
          <a:prstGeom prst="ellipse">
            <a:avLst/>
          </a:prstGeom>
          <a:solidFill>
            <a:srgbClr val="E8F5EE"/>
          </a:solidFill>
          <a:ln w="6350">
            <a:solidFill>
              <a:srgbClr val="1A6B3A"/>
            </a:solidFill>
            <a:prstDash val="solid"/>
          </a:ln>
        </p:spPr>
      </p:sp>
      <p:sp>
        <p:nvSpPr>
          <p:cNvPr id="25" name="Text 23"/>
          <p:cNvSpPr/>
          <p:nvPr/>
        </p:nvSpPr>
        <p:spPr>
          <a:xfrm>
            <a:off x="3886200" y="3346704"/>
            <a:ext cx="329184" cy="329184"/>
          </a:xfrm>
          <a:prstGeom prst="rect">
            <a:avLst/>
          </a:prstGeom>
          <a:noFill/>
          <a:ln/>
        </p:spPr>
        <p:txBody>
          <a:bodyPr wrap="square" rtlCol="0" anchor="ctr"/>
          <a:lstStyle/>
          <a:p>
            <a:pPr algn="ctr" indent="0" marL="0">
              <a:buNone/>
            </a:pPr>
            <a:r>
              <a:rPr lang="en-US" sz="900" b="1" dirty="0">
                <a:solidFill>
                  <a:srgbClr val="1A6B3A"/>
                </a:solidFill>
                <a:latin typeface="Calibri" pitchFamily="34" charset="0"/>
                <a:ea typeface="Calibri" pitchFamily="34" charset="-122"/>
                <a:cs typeface="Calibri" pitchFamily="34" charset="-120"/>
              </a:rPr>
              <a:t>3</a:t>
            </a:r>
            <a:endParaRPr lang="en-US" sz="900" dirty="0"/>
          </a:p>
        </p:txBody>
      </p:sp>
      <p:sp>
        <p:nvSpPr>
          <p:cNvPr id="26" name="Text 24"/>
          <p:cNvSpPr/>
          <p:nvPr/>
        </p:nvSpPr>
        <p:spPr>
          <a:xfrm>
            <a:off x="4297680" y="3291840"/>
            <a:ext cx="4507992" cy="877824"/>
          </a:xfrm>
          <a:prstGeom prst="rect">
            <a:avLst/>
          </a:prstGeom>
          <a:noFill/>
          <a:ln/>
        </p:spPr>
        <p:txBody>
          <a:bodyPr wrap="square" rtlCol="0" anchor="ctr"/>
          <a:lstStyle/>
          <a:p>
            <a:pPr indent="0" marL="0">
              <a:lnSpc>
                <a:spcPct val="125000"/>
              </a:lnSpc>
              <a:buNone/>
            </a:pPr>
            <a:r>
              <a:rPr lang="en-US" sz="1000" b="1" dirty="0">
                <a:solidFill>
                  <a:srgbClr val="2C2C2C"/>
                </a:solidFill>
                <a:latin typeface="Calibri" pitchFamily="34" charset="0"/>
                <a:ea typeface="Calibri" pitchFamily="34" charset="-122"/>
                <a:cs typeface="Calibri" pitchFamily="34" charset="-120"/>
              </a:rPr>
              <a:t>Owning mistakes publicly sets the standard.</a:t>
            </a:r>
            <a:pPr indent="0" marL="0">
              <a:lnSpc>
                <a:spcPct val="125000"/>
              </a:lnSpc>
              <a:buNone/>
            </a:pPr>
            <a:r>
              <a:rPr lang="en-US" sz="1000" dirty="0">
                <a:solidFill>
                  <a:srgbClr val="666666"/>
                </a:solidFill>
                <a:latin typeface="Calibri" pitchFamily="34" charset="0"/>
                <a:ea typeface="Calibri" pitchFamily="34" charset="-122"/>
                <a:cs typeface="Calibri" pitchFamily="34" charset="-120"/>
              </a:rPr>
              <a:t> When a leader turns their own error into a learning moment — 'here's what happened, here's what I learned, here's how we'll avoid it' — they give the whole team permission to do the same.</a:t>
            </a:r>
            <a:endParaRPr lang="en-US" sz="1000" dirty="0"/>
          </a:p>
        </p:txBody>
      </p:sp>
      <p:sp>
        <p:nvSpPr>
          <p:cNvPr id="27" name="Shape 25"/>
          <p:cNvSpPr/>
          <p:nvPr/>
        </p:nvSpPr>
        <p:spPr>
          <a:xfrm>
            <a:off x="320040" y="4434840"/>
            <a:ext cx="8595360" cy="566928"/>
          </a:xfrm>
          <a:prstGeom prst="rect">
            <a:avLst/>
          </a:prstGeom>
          <a:solidFill>
            <a:srgbClr val="FDF3E0"/>
          </a:solidFill>
          <a:ln w="9525">
            <a:solidFill>
              <a:srgbClr val="B8892A"/>
            </a:solidFill>
            <a:prstDash val="solid"/>
          </a:ln>
        </p:spPr>
      </p:sp>
      <p:sp>
        <p:nvSpPr>
          <p:cNvPr id="28" name="Text 26"/>
          <p:cNvSpPr/>
          <p:nvPr/>
        </p:nvSpPr>
        <p:spPr>
          <a:xfrm>
            <a:off x="457200" y="4462272"/>
            <a:ext cx="1005840" cy="512064"/>
          </a:xfrm>
          <a:prstGeom prst="rect">
            <a:avLst/>
          </a:prstGeom>
          <a:noFill/>
          <a:ln/>
        </p:spPr>
        <p:txBody>
          <a:bodyPr wrap="square" rtlCol="0" anchor="ctr"/>
          <a:lstStyle/>
          <a:p>
            <a:pPr indent="0" marL="0">
              <a:buNone/>
            </a:pPr>
            <a:r>
              <a:rPr lang="en-US" sz="800" b="1" spc="100" kern="0" dirty="0">
                <a:solidFill>
                  <a:srgbClr val="B8892A"/>
                </a:solidFill>
                <a:latin typeface="Calibri" pitchFamily="34" charset="0"/>
                <a:ea typeface="Calibri" pitchFamily="34" charset="-122"/>
                <a:cs typeface="Calibri" pitchFamily="34" charset="-120"/>
              </a:rPr>
              <a:t>REFLECT  ·  </a:t>
            </a:r>
            <a:endParaRPr lang="en-US" sz="800" dirty="0"/>
          </a:p>
        </p:txBody>
      </p:sp>
      <p:sp>
        <p:nvSpPr>
          <p:cNvPr id="29" name="Text 27"/>
          <p:cNvSpPr/>
          <p:nvPr/>
        </p:nvSpPr>
        <p:spPr>
          <a:xfrm>
            <a:off x="1325880" y="4462272"/>
            <a:ext cx="7406640" cy="512064"/>
          </a:xfrm>
          <a:prstGeom prst="rect">
            <a:avLst/>
          </a:prstGeom>
          <a:noFill/>
          <a:ln/>
        </p:spPr>
        <p:txBody>
          <a:bodyPr wrap="square" rtlCol="0" anchor="ctr"/>
          <a:lstStyle/>
          <a:p>
            <a:pPr indent="0" marL="0">
              <a:buNone/>
            </a:pPr>
            <a:r>
              <a:rPr lang="en-US" sz="950" i="1" dirty="0">
                <a:solidFill>
                  <a:srgbClr val="6B5000"/>
                </a:solidFill>
                <a:latin typeface="Calibri" pitchFamily="34" charset="0"/>
                <a:ea typeface="Calibri" pitchFamily="34" charset="-122"/>
                <a:cs typeface="Calibri" pitchFamily="34" charset="-120"/>
              </a:rPr>
              <a:t>"When was the last time someone in your team brought you a problem they'd made worse — because they felt safe enough to tell you early?"</a:t>
            </a:r>
            <a:endParaRPr lang="en-US" sz="950" dirty="0"/>
          </a:p>
        </p:txBody>
      </p:sp>
      <p:sp>
        <p:nvSpPr>
          <p:cNvPr id="30" name="Text 28"/>
          <p:cNvSpPr/>
          <p:nvPr/>
        </p:nvSpPr>
        <p:spPr>
          <a:xfrm>
            <a:off x="8412480" y="4846320"/>
            <a:ext cx="548640" cy="182880"/>
          </a:xfrm>
          <a:prstGeom prst="rect">
            <a:avLst/>
          </a:prstGeom>
          <a:noFill/>
          <a:ln/>
        </p:spPr>
        <p:txBody>
          <a:bodyPr wrap="square" rtlCol="0" anchor="ctr"/>
          <a:lstStyle/>
          <a:p>
            <a:pPr algn="r" indent="0" marL="0">
              <a:buNone/>
            </a:pPr>
            <a:r>
              <a:rPr lang="en-US" sz="750" dirty="0">
                <a:solidFill>
                  <a:srgbClr val="BBBBBB"/>
                </a:solidFill>
                <a:latin typeface="Calibri" pitchFamily="34" charset="0"/>
                <a:ea typeface="Calibri" pitchFamily="34" charset="-122"/>
                <a:cs typeface="Calibri" pitchFamily="34" charset="-120"/>
              </a:rPr>
              <a:t>7 / 8</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A6B3A"/>
        </a:solidFill>
      </p:bgPr>
    </p:bg>
    <p:spTree>
      <p:nvGrpSpPr>
        <p:cNvPr id="1" name=""/>
        <p:cNvGrpSpPr/>
        <p:nvPr/>
      </p:nvGrpSpPr>
      <p:grpSpPr>
        <a:xfrm>
          <a:off x="0" y="0"/>
          <a:ext cx="0" cy="0"/>
          <a:chOff x="0" y="0"/>
          <a:chExt cx="0" cy="0"/>
        </a:xfrm>
      </p:grpSpPr>
      <p:sp>
        <p:nvSpPr>
          <p:cNvPr id="2" name="Shape 0"/>
          <p:cNvSpPr/>
          <p:nvPr/>
        </p:nvSpPr>
        <p:spPr>
          <a:xfrm>
            <a:off x="0" y="0"/>
            <a:ext cx="201168" cy="5143500"/>
          </a:xfrm>
          <a:prstGeom prst="rect">
            <a:avLst/>
          </a:prstGeom>
          <a:solidFill>
            <a:srgbClr val="B8892A"/>
          </a:solidFill>
          <a:ln w="12700">
            <a:solidFill>
              <a:srgbClr val="B8892A"/>
            </a:solidFill>
            <a:prstDash val="solid"/>
          </a:ln>
        </p:spPr>
      </p:sp>
      <p:sp>
        <p:nvSpPr>
          <p:cNvPr id="3" name="Text 1"/>
          <p:cNvSpPr/>
          <p:nvPr/>
        </p:nvSpPr>
        <p:spPr>
          <a:xfrm>
            <a:off x="502920" y="548640"/>
            <a:ext cx="8229600" cy="731520"/>
          </a:xfrm>
          <a:prstGeom prst="rect">
            <a:avLst/>
          </a:prstGeom>
          <a:noFill/>
          <a:ln/>
        </p:spPr>
        <p:txBody>
          <a:bodyPr wrap="square" rtlCol="0" anchor="ctr"/>
          <a:lstStyle/>
          <a:p>
            <a:pPr algn="ctr" indent="0" marL="0">
              <a:buNone/>
            </a:pPr>
            <a:r>
              <a:rPr lang="en-US" sz="2800" b="1" dirty="0">
                <a:solidFill>
                  <a:srgbClr val="FFFFFF"/>
                </a:solidFill>
                <a:latin typeface="Georgia" pitchFamily="34" charset="0"/>
                <a:ea typeface="Georgia" pitchFamily="34" charset="-122"/>
                <a:cs typeface="Georgia" pitchFamily="34" charset="-120"/>
              </a:rPr>
              <a:t>The six dimensions — together</a:t>
            </a:r>
            <a:endParaRPr lang="en-US" sz="2800" dirty="0"/>
          </a:p>
        </p:txBody>
      </p:sp>
      <p:sp>
        <p:nvSpPr>
          <p:cNvPr id="4" name="Shape 2"/>
          <p:cNvSpPr/>
          <p:nvPr/>
        </p:nvSpPr>
        <p:spPr>
          <a:xfrm>
            <a:off x="2286000" y="1325880"/>
            <a:ext cx="4572000" cy="0"/>
          </a:xfrm>
          <a:prstGeom prst="line">
            <a:avLst/>
          </a:prstGeom>
          <a:noFill/>
          <a:ln w="19050">
            <a:solidFill>
              <a:srgbClr val="B8892A"/>
            </a:solidFill>
            <a:prstDash val="solid"/>
          </a:ln>
        </p:spPr>
      </p:sp>
      <p:sp>
        <p:nvSpPr>
          <p:cNvPr id="5" name="Text 3"/>
          <p:cNvSpPr/>
          <p:nvPr/>
        </p:nvSpPr>
        <p:spPr>
          <a:xfrm>
            <a:off x="640080" y="1463040"/>
            <a:ext cx="7863840" cy="1463040"/>
          </a:xfrm>
          <a:prstGeom prst="rect">
            <a:avLst/>
          </a:prstGeom>
          <a:noFill/>
          <a:ln/>
        </p:spPr>
        <p:txBody>
          <a:bodyPr wrap="square" rtlCol="0" anchor="ctr"/>
          <a:lstStyle/>
          <a:p>
            <a:pPr algn="ctr" indent="0" marL="0">
              <a:lnSpc>
                <a:spcPct val="150000"/>
              </a:lnSpc>
              <a:buNone/>
            </a:pPr>
            <a:r>
              <a:rPr lang="en-US" sz="1200" i="1" dirty="0">
                <a:solidFill>
                  <a:srgbClr val="CCEEDC"/>
                </a:solidFill>
                <a:latin typeface="Calibri" pitchFamily="34" charset="0"/>
                <a:ea typeface="Calibri" pitchFamily="34" charset="-122"/>
                <a:cs typeface="Calibri" pitchFamily="34" charset="-120"/>
              </a:rPr>
              <a:t>No single dimension delivers accountability on its own. They work as a system. Clear expectations give people a target. Leading by example earns the right to hold others to it. Open communication ensures problems surface early. Closing the loop makes commitments real. Developing people builds the capability to deliver. And psychological safety creates the conditions in which all of the above can actually happen.</a:t>
            </a:r>
            <a:endParaRPr lang="en-US" sz="1200" dirty="0"/>
          </a:p>
        </p:txBody>
      </p:sp>
      <p:sp>
        <p:nvSpPr>
          <p:cNvPr id="6" name="Shape 4"/>
          <p:cNvSpPr/>
          <p:nvPr/>
        </p:nvSpPr>
        <p:spPr>
          <a:xfrm>
            <a:off x="411480" y="3063240"/>
            <a:ext cx="1353312" cy="822960"/>
          </a:xfrm>
          <a:prstGeom prst="rect">
            <a:avLst/>
          </a:prstGeom>
          <a:solidFill>
            <a:srgbClr val="135230"/>
          </a:solidFill>
          <a:ln w="9525">
            <a:solidFill>
              <a:srgbClr val="B8892A"/>
            </a:solidFill>
            <a:prstDash val="solid"/>
          </a:ln>
        </p:spPr>
      </p:sp>
      <p:sp>
        <p:nvSpPr>
          <p:cNvPr id="7" name="Shape 5"/>
          <p:cNvSpPr/>
          <p:nvPr/>
        </p:nvSpPr>
        <p:spPr>
          <a:xfrm>
            <a:off x="923544" y="3118104"/>
            <a:ext cx="329184" cy="329184"/>
          </a:xfrm>
          <a:prstGeom prst="ellipse">
            <a:avLst/>
          </a:prstGeom>
          <a:solidFill>
            <a:srgbClr val="B8892A"/>
          </a:solidFill>
          <a:ln w="12700">
            <a:solidFill>
              <a:srgbClr val="B8892A"/>
            </a:solidFill>
            <a:prstDash val="solid"/>
          </a:ln>
        </p:spPr>
      </p:sp>
      <p:sp>
        <p:nvSpPr>
          <p:cNvPr id="8" name="Text 6"/>
          <p:cNvSpPr/>
          <p:nvPr/>
        </p:nvSpPr>
        <p:spPr>
          <a:xfrm>
            <a:off x="923544" y="3118104"/>
            <a:ext cx="329184" cy="329184"/>
          </a:xfrm>
          <a:prstGeom prst="rect">
            <a:avLst/>
          </a:prstGeom>
          <a:noFill/>
          <a:ln/>
        </p:spPr>
        <p:txBody>
          <a:bodyPr wrap="square" rtlCol="0" anchor="ctr"/>
          <a:lstStyle/>
          <a:p>
            <a:pPr algn="ctr" indent="0" marL="0">
              <a:buNone/>
            </a:pPr>
            <a:r>
              <a:rPr lang="en-US" sz="1000" b="1" dirty="0">
                <a:solidFill>
                  <a:srgbClr val="FFFFFF"/>
                </a:solidFill>
                <a:latin typeface="Georgia" pitchFamily="34" charset="0"/>
                <a:ea typeface="Georgia" pitchFamily="34" charset="-122"/>
                <a:cs typeface="Georgia" pitchFamily="34" charset="-120"/>
              </a:rPr>
              <a:t>1</a:t>
            </a:r>
            <a:endParaRPr lang="en-US" sz="1000" dirty="0"/>
          </a:p>
        </p:txBody>
      </p:sp>
      <p:sp>
        <p:nvSpPr>
          <p:cNvPr id="9" name="Text 7"/>
          <p:cNvSpPr/>
          <p:nvPr/>
        </p:nvSpPr>
        <p:spPr>
          <a:xfrm>
            <a:off x="484632" y="3465576"/>
            <a:ext cx="1207008" cy="384048"/>
          </a:xfrm>
          <a:prstGeom prst="rect">
            <a:avLst/>
          </a:prstGeom>
          <a:noFill/>
          <a:ln/>
        </p:spPr>
        <p:txBody>
          <a:bodyPr wrap="square" rtlCol="0" anchor="t"/>
          <a:lstStyle/>
          <a:p>
            <a:pPr algn="ctr" indent="0" marL="0">
              <a:buNone/>
            </a:pPr>
            <a:r>
              <a:rPr lang="en-US" sz="800" dirty="0">
                <a:solidFill>
                  <a:srgbClr val="AADDBB"/>
                </a:solidFill>
                <a:latin typeface="Calibri" pitchFamily="34" charset="0"/>
                <a:ea typeface="Calibri" pitchFamily="34" charset="-122"/>
                <a:cs typeface="Calibri" pitchFamily="34" charset="-120"/>
              </a:rPr>
              <a:t>Set clear</a:t>
            </a:r>
            <a:endParaRPr lang="en-US" sz="800" dirty="0"/>
          </a:p>
          <a:p>
            <a:pPr algn="ctr" indent="0" marL="0">
              <a:buNone/>
            </a:pPr>
            <a:r>
              <a:rPr lang="en-US" sz="800" dirty="0">
                <a:solidFill>
                  <a:srgbClr val="AADDBB"/>
                </a:solidFill>
                <a:latin typeface="Calibri" pitchFamily="34" charset="0"/>
                <a:ea typeface="Calibri" pitchFamily="34" charset="-122"/>
                <a:cs typeface="Calibri" pitchFamily="34" charset="-120"/>
              </a:rPr>
              <a:t>expectations</a:t>
            </a:r>
            <a:endParaRPr lang="en-US" sz="800" dirty="0"/>
          </a:p>
        </p:txBody>
      </p:sp>
      <p:sp>
        <p:nvSpPr>
          <p:cNvPr id="10" name="Shape 8"/>
          <p:cNvSpPr/>
          <p:nvPr/>
        </p:nvSpPr>
        <p:spPr>
          <a:xfrm>
            <a:off x="1856232" y="3063240"/>
            <a:ext cx="1353312" cy="822960"/>
          </a:xfrm>
          <a:prstGeom prst="rect">
            <a:avLst/>
          </a:prstGeom>
          <a:solidFill>
            <a:srgbClr val="135230"/>
          </a:solidFill>
          <a:ln w="9525">
            <a:solidFill>
              <a:srgbClr val="B8892A"/>
            </a:solidFill>
            <a:prstDash val="solid"/>
          </a:ln>
        </p:spPr>
      </p:sp>
      <p:sp>
        <p:nvSpPr>
          <p:cNvPr id="11" name="Shape 9"/>
          <p:cNvSpPr/>
          <p:nvPr/>
        </p:nvSpPr>
        <p:spPr>
          <a:xfrm>
            <a:off x="2368296" y="3118104"/>
            <a:ext cx="329184" cy="329184"/>
          </a:xfrm>
          <a:prstGeom prst="ellipse">
            <a:avLst/>
          </a:prstGeom>
          <a:solidFill>
            <a:srgbClr val="B8892A"/>
          </a:solidFill>
          <a:ln w="12700">
            <a:solidFill>
              <a:srgbClr val="B8892A"/>
            </a:solidFill>
            <a:prstDash val="solid"/>
          </a:ln>
        </p:spPr>
      </p:sp>
      <p:sp>
        <p:nvSpPr>
          <p:cNvPr id="12" name="Text 10"/>
          <p:cNvSpPr/>
          <p:nvPr/>
        </p:nvSpPr>
        <p:spPr>
          <a:xfrm>
            <a:off x="2368296" y="3118104"/>
            <a:ext cx="329184" cy="329184"/>
          </a:xfrm>
          <a:prstGeom prst="rect">
            <a:avLst/>
          </a:prstGeom>
          <a:noFill/>
          <a:ln/>
        </p:spPr>
        <p:txBody>
          <a:bodyPr wrap="square" rtlCol="0" anchor="ctr"/>
          <a:lstStyle/>
          <a:p>
            <a:pPr algn="ctr" indent="0" marL="0">
              <a:buNone/>
            </a:pPr>
            <a:r>
              <a:rPr lang="en-US" sz="1000" b="1" dirty="0">
                <a:solidFill>
                  <a:srgbClr val="FFFFFF"/>
                </a:solidFill>
                <a:latin typeface="Georgia" pitchFamily="34" charset="0"/>
                <a:ea typeface="Georgia" pitchFamily="34" charset="-122"/>
                <a:cs typeface="Georgia" pitchFamily="34" charset="-120"/>
              </a:rPr>
              <a:t>2</a:t>
            </a:r>
            <a:endParaRPr lang="en-US" sz="1000" dirty="0"/>
          </a:p>
        </p:txBody>
      </p:sp>
      <p:sp>
        <p:nvSpPr>
          <p:cNvPr id="13" name="Text 11"/>
          <p:cNvSpPr/>
          <p:nvPr/>
        </p:nvSpPr>
        <p:spPr>
          <a:xfrm>
            <a:off x="1929384" y="3465576"/>
            <a:ext cx="1207008" cy="384048"/>
          </a:xfrm>
          <a:prstGeom prst="rect">
            <a:avLst/>
          </a:prstGeom>
          <a:noFill/>
          <a:ln/>
        </p:spPr>
        <p:txBody>
          <a:bodyPr wrap="square" rtlCol="0" anchor="t"/>
          <a:lstStyle/>
          <a:p>
            <a:pPr algn="ctr" indent="0" marL="0">
              <a:buNone/>
            </a:pPr>
            <a:r>
              <a:rPr lang="en-US" sz="800" dirty="0">
                <a:solidFill>
                  <a:srgbClr val="AADDBB"/>
                </a:solidFill>
                <a:latin typeface="Calibri" pitchFamily="34" charset="0"/>
                <a:ea typeface="Calibri" pitchFamily="34" charset="-122"/>
                <a:cs typeface="Calibri" pitchFamily="34" charset="-120"/>
              </a:rPr>
              <a:t>Lead by</a:t>
            </a:r>
            <a:endParaRPr lang="en-US" sz="800" dirty="0"/>
          </a:p>
          <a:p>
            <a:pPr algn="ctr" indent="0" marL="0">
              <a:buNone/>
            </a:pPr>
            <a:r>
              <a:rPr lang="en-US" sz="800" dirty="0">
                <a:solidFill>
                  <a:srgbClr val="AADDBB"/>
                </a:solidFill>
                <a:latin typeface="Calibri" pitchFamily="34" charset="0"/>
                <a:ea typeface="Calibri" pitchFamily="34" charset="-122"/>
                <a:cs typeface="Calibri" pitchFamily="34" charset="-120"/>
              </a:rPr>
              <a:t>example</a:t>
            </a:r>
            <a:endParaRPr lang="en-US" sz="800" dirty="0"/>
          </a:p>
        </p:txBody>
      </p:sp>
      <p:sp>
        <p:nvSpPr>
          <p:cNvPr id="14" name="Shape 12"/>
          <p:cNvSpPr/>
          <p:nvPr/>
        </p:nvSpPr>
        <p:spPr>
          <a:xfrm>
            <a:off x="3300984" y="3063240"/>
            <a:ext cx="1353312" cy="822960"/>
          </a:xfrm>
          <a:prstGeom prst="rect">
            <a:avLst/>
          </a:prstGeom>
          <a:solidFill>
            <a:srgbClr val="135230"/>
          </a:solidFill>
          <a:ln w="9525">
            <a:solidFill>
              <a:srgbClr val="B8892A"/>
            </a:solidFill>
            <a:prstDash val="solid"/>
          </a:ln>
        </p:spPr>
      </p:sp>
      <p:sp>
        <p:nvSpPr>
          <p:cNvPr id="15" name="Shape 13"/>
          <p:cNvSpPr/>
          <p:nvPr/>
        </p:nvSpPr>
        <p:spPr>
          <a:xfrm>
            <a:off x="3813048" y="3118104"/>
            <a:ext cx="329184" cy="329184"/>
          </a:xfrm>
          <a:prstGeom prst="ellipse">
            <a:avLst/>
          </a:prstGeom>
          <a:solidFill>
            <a:srgbClr val="B8892A"/>
          </a:solidFill>
          <a:ln w="12700">
            <a:solidFill>
              <a:srgbClr val="B8892A"/>
            </a:solidFill>
            <a:prstDash val="solid"/>
          </a:ln>
        </p:spPr>
      </p:sp>
      <p:sp>
        <p:nvSpPr>
          <p:cNvPr id="16" name="Text 14"/>
          <p:cNvSpPr/>
          <p:nvPr/>
        </p:nvSpPr>
        <p:spPr>
          <a:xfrm>
            <a:off x="3813048" y="3118104"/>
            <a:ext cx="329184" cy="329184"/>
          </a:xfrm>
          <a:prstGeom prst="rect">
            <a:avLst/>
          </a:prstGeom>
          <a:noFill/>
          <a:ln/>
        </p:spPr>
        <p:txBody>
          <a:bodyPr wrap="square" rtlCol="0" anchor="ctr"/>
          <a:lstStyle/>
          <a:p>
            <a:pPr algn="ctr" indent="0" marL="0">
              <a:buNone/>
            </a:pPr>
            <a:r>
              <a:rPr lang="en-US" sz="1000" b="1" dirty="0">
                <a:solidFill>
                  <a:srgbClr val="FFFFFF"/>
                </a:solidFill>
                <a:latin typeface="Georgia" pitchFamily="34" charset="0"/>
                <a:ea typeface="Georgia" pitchFamily="34" charset="-122"/>
                <a:cs typeface="Georgia" pitchFamily="34" charset="-120"/>
              </a:rPr>
              <a:t>3</a:t>
            </a:r>
            <a:endParaRPr lang="en-US" sz="1000" dirty="0"/>
          </a:p>
        </p:txBody>
      </p:sp>
      <p:sp>
        <p:nvSpPr>
          <p:cNvPr id="17" name="Text 15"/>
          <p:cNvSpPr/>
          <p:nvPr/>
        </p:nvSpPr>
        <p:spPr>
          <a:xfrm>
            <a:off x="3374136" y="3465576"/>
            <a:ext cx="1207008" cy="384048"/>
          </a:xfrm>
          <a:prstGeom prst="rect">
            <a:avLst/>
          </a:prstGeom>
          <a:noFill/>
          <a:ln/>
        </p:spPr>
        <p:txBody>
          <a:bodyPr wrap="square" rtlCol="0" anchor="t"/>
          <a:lstStyle/>
          <a:p>
            <a:pPr algn="ctr" indent="0" marL="0">
              <a:buNone/>
            </a:pPr>
            <a:r>
              <a:rPr lang="en-US" sz="800" dirty="0">
                <a:solidFill>
                  <a:srgbClr val="AADDBB"/>
                </a:solidFill>
                <a:latin typeface="Calibri" pitchFamily="34" charset="0"/>
                <a:ea typeface="Calibri" pitchFamily="34" charset="-122"/>
                <a:cs typeface="Calibri" pitchFamily="34" charset="-120"/>
              </a:rPr>
              <a:t>Communicate</a:t>
            </a:r>
            <a:endParaRPr lang="en-US" sz="800" dirty="0"/>
          </a:p>
          <a:p>
            <a:pPr algn="ctr" indent="0" marL="0">
              <a:buNone/>
            </a:pPr>
            <a:r>
              <a:rPr lang="en-US" sz="800" dirty="0">
                <a:solidFill>
                  <a:srgbClr val="AADDBB"/>
                </a:solidFill>
                <a:latin typeface="Calibri" pitchFamily="34" charset="0"/>
                <a:ea typeface="Calibri" pitchFamily="34" charset="-122"/>
                <a:cs typeface="Calibri" pitchFamily="34" charset="-120"/>
              </a:rPr>
              <a:t>&amp; give feedback</a:t>
            </a:r>
            <a:endParaRPr lang="en-US" sz="800" dirty="0"/>
          </a:p>
        </p:txBody>
      </p:sp>
      <p:sp>
        <p:nvSpPr>
          <p:cNvPr id="18" name="Shape 16"/>
          <p:cNvSpPr/>
          <p:nvPr/>
        </p:nvSpPr>
        <p:spPr>
          <a:xfrm>
            <a:off x="4745736" y="3063240"/>
            <a:ext cx="1353312" cy="822960"/>
          </a:xfrm>
          <a:prstGeom prst="rect">
            <a:avLst/>
          </a:prstGeom>
          <a:solidFill>
            <a:srgbClr val="135230"/>
          </a:solidFill>
          <a:ln w="9525">
            <a:solidFill>
              <a:srgbClr val="B8892A"/>
            </a:solidFill>
            <a:prstDash val="solid"/>
          </a:ln>
        </p:spPr>
      </p:sp>
      <p:sp>
        <p:nvSpPr>
          <p:cNvPr id="19" name="Shape 17"/>
          <p:cNvSpPr/>
          <p:nvPr/>
        </p:nvSpPr>
        <p:spPr>
          <a:xfrm>
            <a:off x="5257800" y="3118104"/>
            <a:ext cx="329184" cy="329184"/>
          </a:xfrm>
          <a:prstGeom prst="ellipse">
            <a:avLst/>
          </a:prstGeom>
          <a:solidFill>
            <a:srgbClr val="B8892A"/>
          </a:solidFill>
          <a:ln w="12700">
            <a:solidFill>
              <a:srgbClr val="B8892A"/>
            </a:solidFill>
            <a:prstDash val="solid"/>
          </a:ln>
        </p:spPr>
      </p:sp>
      <p:sp>
        <p:nvSpPr>
          <p:cNvPr id="20" name="Text 18"/>
          <p:cNvSpPr/>
          <p:nvPr/>
        </p:nvSpPr>
        <p:spPr>
          <a:xfrm>
            <a:off x="5257800" y="3118104"/>
            <a:ext cx="329184" cy="329184"/>
          </a:xfrm>
          <a:prstGeom prst="rect">
            <a:avLst/>
          </a:prstGeom>
          <a:noFill/>
          <a:ln/>
        </p:spPr>
        <p:txBody>
          <a:bodyPr wrap="square" rtlCol="0" anchor="ctr"/>
          <a:lstStyle/>
          <a:p>
            <a:pPr algn="ctr" indent="0" marL="0">
              <a:buNone/>
            </a:pPr>
            <a:r>
              <a:rPr lang="en-US" sz="1000" b="1" dirty="0">
                <a:solidFill>
                  <a:srgbClr val="FFFFFF"/>
                </a:solidFill>
                <a:latin typeface="Georgia" pitchFamily="34" charset="0"/>
                <a:ea typeface="Georgia" pitchFamily="34" charset="-122"/>
                <a:cs typeface="Georgia" pitchFamily="34" charset="-120"/>
              </a:rPr>
              <a:t>4</a:t>
            </a:r>
            <a:endParaRPr lang="en-US" sz="1000" dirty="0"/>
          </a:p>
        </p:txBody>
      </p:sp>
      <p:sp>
        <p:nvSpPr>
          <p:cNvPr id="21" name="Text 19"/>
          <p:cNvSpPr/>
          <p:nvPr/>
        </p:nvSpPr>
        <p:spPr>
          <a:xfrm>
            <a:off x="4818888" y="3465576"/>
            <a:ext cx="1207008" cy="384048"/>
          </a:xfrm>
          <a:prstGeom prst="rect">
            <a:avLst/>
          </a:prstGeom>
          <a:noFill/>
          <a:ln/>
        </p:spPr>
        <p:txBody>
          <a:bodyPr wrap="square" rtlCol="0" anchor="t"/>
          <a:lstStyle/>
          <a:p>
            <a:pPr algn="ctr" indent="0" marL="0">
              <a:buNone/>
            </a:pPr>
            <a:r>
              <a:rPr lang="en-US" sz="800" dirty="0">
                <a:solidFill>
                  <a:srgbClr val="AADDBB"/>
                </a:solidFill>
                <a:latin typeface="Calibri" pitchFamily="34" charset="0"/>
                <a:ea typeface="Calibri" pitchFamily="34" charset="-122"/>
                <a:cs typeface="Calibri" pitchFamily="34" charset="-120"/>
              </a:rPr>
              <a:t>Close the</a:t>
            </a:r>
            <a:endParaRPr lang="en-US" sz="800" dirty="0"/>
          </a:p>
          <a:p>
            <a:pPr algn="ctr" indent="0" marL="0">
              <a:buNone/>
            </a:pPr>
            <a:r>
              <a:rPr lang="en-US" sz="800" dirty="0">
                <a:solidFill>
                  <a:srgbClr val="AADDBB"/>
                </a:solidFill>
                <a:latin typeface="Calibri" pitchFamily="34" charset="0"/>
                <a:ea typeface="Calibri" pitchFamily="34" charset="-122"/>
                <a:cs typeface="Calibri" pitchFamily="34" charset="-120"/>
              </a:rPr>
              <a:t>accountability loop</a:t>
            </a:r>
            <a:endParaRPr lang="en-US" sz="800" dirty="0"/>
          </a:p>
        </p:txBody>
      </p:sp>
      <p:sp>
        <p:nvSpPr>
          <p:cNvPr id="22" name="Shape 20"/>
          <p:cNvSpPr/>
          <p:nvPr/>
        </p:nvSpPr>
        <p:spPr>
          <a:xfrm>
            <a:off x="6190488" y="3063240"/>
            <a:ext cx="1353312" cy="822960"/>
          </a:xfrm>
          <a:prstGeom prst="rect">
            <a:avLst/>
          </a:prstGeom>
          <a:solidFill>
            <a:srgbClr val="135230"/>
          </a:solidFill>
          <a:ln w="9525">
            <a:solidFill>
              <a:srgbClr val="B8892A"/>
            </a:solidFill>
            <a:prstDash val="solid"/>
          </a:ln>
        </p:spPr>
      </p:sp>
      <p:sp>
        <p:nvSpPr>
          <p:cNvPr id="23" name="Shape 21"/>
          <p:cNvSpPr/>
          <p:nvPr/>
        </p:nvSpPr>
        <p:spPr>
          <a:xfrm>
            <a:off x="6702552" y="3118104"/>
            <a:ext cx="329184" cy="329184"/>
          </a:xfrm>
          <a:prstGeom prst="ellipse">
            <a:avLst/>
          </a:prstGeom>
          <a:solidFill>
            <a:srgbClr val="B8892A"/>
          </a:solidFill>
          <a:ln w="12700">
            <a:solidFill>
              <a:srgbClr val="B8892A"/>
            </a:solidFill>
            <a:prstDash val="solid"/>
          </a:ln>
        </p:spPr>
      </p:sp>
      <p:sp>
        <p:nvSpPr>
          <p:cNvPr id="24" name="Text 22"/>
          <p:cNvSpPr/>
          <p:nvPr/>
        </p:nvSpPr>
        <p:spPr>
          <a:xfrm>
            <a:off x="6702552" y="3118104"/>
            <a:ext cx="329184" cy="329184"/>
          </a:xfrm>
          <a:prstGeom prst="rect">
            <a:avLst/>
          </a:prstGeom>
          <a:noFill/>
          <a:ln/>
        </p:spPr>
        <p:txBody>
          <a:bodyPr wrap="square" rtlCol="0" anchor="ctr"/>
          <a:lstStyle/>
          <a:p>
            <a:pPr algn="ctr" indent="0" marL="0">
              <a:buNone/>
            </a:pPr>
            <a:r>
              <a:rPr lang="en-US" sz="1000" b="1" dirty="0">
                <a:solidFill>
                  <a:srgbClr val="FFFFFF"/>
                </a:solidFill>
                <a:latin typeface="Georgia" pitchFamily="34" charset="0"/>
                <a:ea typeface="Georgia" pitchFamily="34" charset="-122"/>
                <a:cs typeface="Georgia" pitchFamily="34" charset="-120"/>
              </a:rPr>
              <a:t>5</a:t>
            </a:r>
            <a:endParaRPr lang="en-US" sz="1000" dirty="0"/>
          </a:p>
        </p:txBody>
      </p:sp>
      <p:sp>
        <p:nvSpPr>
          <p:cNvPr id="25" name="Text 23"/>
          <p:cNvSpPr/>
          <p:nvPr/>
        </p:nvSpPr>
        <p:spPr>
          <a:xfrm>
            <a:off x="6263640" y="3465576"/>
            <a:ext cx="1207008" cy="384048"/>
          </a:xfrm>
          <a:prstGeom prst="rect">
            <a:avLst/>
          </a:prstGeom>
          <a:noFill/>
          <a:ln/>
        </p:spPr>
        <p:txBody>
          <a:bodyPr wrap="square" rtlCol="0" anchor="t"/>
          <a:lstStyle/>
          <a:p>
            <a:pPr algn="ctr" indent="0" marL="0">
              <a:buNone/>
            </a:pPr>
            <a:r>
              <a:rPr lang="en-US" sz="800" dirty="0">
                <a:solidFill>
                  <a:srgbClr val="AADDBB"/>
                </a:solidFill>
                <a:latin typeface="Calibri" pitchFamily="34" charset="0"/>
                <a:ea typeface="Calibri" pitchFamily="34" charset="-122"/>
                <a:cs typeface="Calibri" pitchFamily="34" charset="-120"/>
              </a:rPr>
              <a:t>Develop people</a:t>
            </a:r>
            <a:endParaRPr lang="en-US" sz="800" dirty="0"/>
          </a:p>
          <a:p>
            <a:pPr algn="ctr" indent="0" marL="0">
              <a:buNone/>
            </a:pPr>
            <a:r>
              <a:rPr lang="en-US" sz="800" dirty="0">
                <a:solidFill>
                  <a:srgbClr val="AADDBB"/>
                </a:solidFill>
                <a:latin typeface="Calibri" pitchFamily="34" charset="0"/>
                <a:ea typeface="Calibri" pitchFamily="34" charset="-122"/>
                <a:cs typeface="Calibri" pitchFamily="34" charset="-120"/>
              </a:rPr>
              <a:t>&amp; measure progress</a:t>
            </a:r>
            <a:endParaRPr lang="en-US" sz="800" dirty="0"/>
          </a:p>
        </p:txBody>
      </p:sp>
      <p:sp>
        <p:nvSpPr>
          <p:cNvPr id="26" name="Shape 24"/>
          <p:cNvSpPr/>
          <p:nvPr/>
        </p:nvSpPr>
        <p:spPr>
          <a:xfrm>
            <a:off x="7635240" y="3063240"/>
            <a:ext cx="1353312" cy="822960"/>
          </a:xfrm>
          <a:prstGeom prst="rect">
            <a:avLst/>
          </a:prstGeom>
          <a:solidFill>
            <a:srgbClr val="135230"/>
          </a:solidFill>
          <a:ln w="9525">
            <a:solidFill>
              <a:srgbClr val="B8892A"/>
            </a:solidFill>
            <a:prstDash val="solid"/>
          </a:ln>
        </p:spPr>
      </p:sp>
      <p:sp>
        <p:nvSpPr>
          <p:cNvPr id="27" name="Shape 25"/>
          <p:cNvSpPr/>
          <p:nvPr/>
        </p:nvSpPr>
        <p:spPr>
          <a:xfrm>
            <a:off x="8147304" y="3118104"/>
            <a:ext cx="329184" cy="329184"/>
          </a:xfrm>
          <a:prstGeom prst="ellipse">
            <a:avLst/>
          </a:prstGeom>
          <a:solidFill>
            <a:srgbClr val="B8892A"/>
          </a:solidFill>
          <a:ln w="12700">
            <a:solidFill>
              <a:srgbClr val="B8892A"/>
            </a:solidFill>
            <a:prstDash val="solid"/>
          </a:ln>
        </p:spPr>
      </p:sp>
      <p:sp>
        <p:nvSpPr>
          <p:cNvPr id="28" name="Text 26"/>
          <p:cNvSpPr/>
          <p:nvPr/>
        </p:nvSpPr>
        <p:spPr>
          <a:xfrm>
            <a:off x="8147304" y="3118104"/>
            <a:ext cx="329184" cy="329184"/>
          </a:xfrm>
          <a:prstGeom prst="rect">
            <a:avLst/>
          </a:prstGeom>
          <a:noFill/>
          <a:ln/>
        </p:spPr>
        <p:txBody>
          <a:bodyPr wrap="square" rtlCol="0" anchor="ctr"/>
          <a:lstStyle/>
          <a:p>
            <a:pPr algn="ctr" indent="0" marL="0">
              <a:buNone/>
            </a:pPr>
            <a:r>
              <a:rPr lang="en-US" sz="1000" b="1" dirty="0">
                <a:solidFill>
                  <a:srgbClr val="FFFFFF"/>
                </a:solidFill>
                <a:latin typeface="Georgia" pitchFamily="34" charset="0"/>
                <a:ea typeface="Georgia" pitchFamily="34" charset="-122"/>
                <a:cs typeface="Georgia" pitchFamily="34" charset="-120"/>
              </a:rPr>
              <a:t>6</a:t>
            </a:r>
            <a:endParaRPr lang="en-US" sz="1000" dirty="0"/>
          </a:p>
        </p:txBody>
      </p:sp>
      <p:sp>
        <p:nvSpPr>
          <p:cNvPr id="29" name="Text 27"/>
          <p:cNvSpPr/>
          <p:nvPr/>
        </p:nvSpPr>
        <p:spPr>
          <a:xfrm>
            <a:off x="7708392" y="3465576"/>
            <a:ext cx="1207008" cy="384048"/>
          </a:xfrm>
          <a:prstGeom prst="rect">
            <a:avLst/>
          </a:prstGeom>
          <a:noFill/>
          <a:ln/>
        </p:spPr>
        <p:txBody>
          <a:bodyPr wrap="square" rtlCol="0" anchor="t"/>
          <a:lstStyle/>
          <a:p>
            <a:pPr algn="ctr" indent="0" marL="0">
              <a:buNone/>
            </a:pPr>
            <a:r>
              <a:rPr lang="en-US" sz="800" dirty="0">
                <a:solidFill>
                  <a:srgbClr val="AADDBB"/>
                </a:solidFill>
                <a:latin typeface="Calibri" pitchFamily="34" charset="0"/>
                <a:ea typeface="Calibri" pitchFamily="34" charset="-122"/>
                <a:cs typeface="Calibri" pitchFamily="34" charset="-120"/>
              </a:rPr>
              <a:t>Foster psychological</a:t>
            </a:r>
            <a:endParaRPr lang="en-US" sz="800" dirty="0"/>
          </a:p>
          <a:p>
            <a:pPr algn="ctr" indent="0" marL="0">
              <a:buNone/>
            </a:pPr>
            <a:r>
              <a:rPr lang="en-US" sz="800" dirty="0">
                <a:solidFill>
                  <a:srgbClr val="AADDBB"/>
                </a:solidFill>
                <a:latin typeface="Calibri" pitchFamily="34" charset="0"/>
                <a:ea typeface="Calibri" pitchFamily="34" charset="-122"/>
                <a:cs typeface="Calibri" pitchFamily="34" charset="-120"/>
              </a:rPr>
              <a:t>safety</a:t>
            </a:r>
            <a:endParaRPr lang="en-US" sz="800" dirty="0"/>
          </a:p>
        </p:txBody>
      </p:sp>
      <p:sp>
        <p:nvSpPr>
          <p:cNvPr id="30" name="Shape 28"/>
          <p:cNvSpPr/>
          <p:nvPr/>
        </p:nvSpPr>
        <p:spPr>
          <a:xfrm>
            <a:off x="1645920" y="4069080"/>
            <a:ext cx="5852160" cy="658368"/>
          </a:xfrm>
          <a:prstGeom prst="rect">
            <a:avLst/>
          </a:prstGeom>
          <a:solidFill>
            <a:srgbClr val="B8892A"/>
          </a:solidFill>
          <a:ln w="12700">
            <a:solidFill>
              <a:srgbClr val="B8892A"/>
            </a:solidFill>
            <a:prstDash val="solid"/>
          </a:ln>
        </p:spPr>
      </p:sp>
      <p:sp>
        <p:nvSpPr>
          <p:cNvPr id="31" name="Text 29"/>
          <p:cNvSpPr/>
          <p:nvPr/>
        </p:nvSpPr>
        <p:spPr>
          <a:xfrm>
            <a:off x="1645920" y="4069080"/>
            <a:ext cx="5852160" cy="658368"/>
          </a:xfrm>
          <a:prstGeom prst="rect">
            <a:avLst/>
          </a:prstGeom>
          <a:noFill/>
          <a:ln/>
        </p:spPr>
        <p:txBody>
          <a:bodyPr wrap="square" rtlCol="0" anchor="ctr"/>
          <a:lstStyle/>
          <a:p>
            <a:pPr algn="ctr" indent="0" marL="0">
              <a:buNone/>
            </a:pPr>
            <a:r>
              <a:rPr lang="en-US" sz="1200" b="1" dirty="0">
                <a:solidFill>
                  <a:srgbClr val="3E2000"/>
                </a:solidFill>
                <a:latin typeface="Calibri" pitchFamily="34" charset="0"/>
                <a:ea typeface="Calibri" pitchFamily="34" charset="-122"/>
                <a:cs typeface="Calibri" pitchFamily="34" charset="-120"/>
              </a:rPr>
              <a:t>Use the checklist. Score yourself honestly. Choose one area to improve.</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Accountability – Key Insights</dc:title>
  <dc:subject>PptxGenJS Presentation</dc:subject>
  <dc:creator>PptxGenJS</dc:creator>
  <cp:lastModifiedBy>PptxGenJS</cp:lastModifiedBy>
  <cp:revision>1</cp:revision>
  <dcterms:created xsi:type="dcterms:W3CDTF">2026-03-16T12:40:10Z</dcterms:created>
  <dcterms:modified xsi:type="dcterms:W3CDTF">2026-03-16T12:40:10Z</dcterms:modified>
</cp:coreProperties>
</file>